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9"/>
  </p:notesMasterIdLst>
  <p:sldIdLst>
    <p:sldId id="256" r:id="rId2"/>
    <p:sldId id="304" r:id="rId3"/>
    <p:sldId id="280" r:id="rId4"/>
    <p:sldId id="298" r:id="rId5"/>
    <p:sldId id="274" r:id="rId6"/>
    <p:sldId id="257" r:id="rId7"/>
    <p:sldId id="290" r:id="rId8"/>
    <p:sldId id="277" r:id="rId9"/>
    <p:sldId id="291" r:id="rId10"/>
    <p:sldId id="268" r:id="rId11"/>
    <p:sldId id="299" r:id="rId12"/>
    <p:sldId id="276" r:id="rId13"/>
    <p:sldId id="269" r:id="rId14"/>
    <p:sldId id="278" r:id="rId15"/>
    <p:sldId id="283" r:id="rId16"/>
    <p:sldId id="281" r:id="rId17"/>
    <p:sldId id="282" r:id="rId18"/>
    <p:sldId id="284" r:id="rId19"/>
    <p:sldId id="288" r:id="rId20"/>
    <p:sldId id="300" r:id="rId21"/>
    <p:sldId id="292" r:id="rId22"/>
    <p:sldId id="285" r:id="rId23"/>
    <p:sldId id="286" r:id="rId24"/>
    <p:sldId id="293" r:id="rId25"/>
    <p:sldId id="305" r:id="rId26"/>
    <p:sldId id="297" r:id="rId27"/>
    <p:sldId id="301" r:id="rId28"/>
    <p:sldId id="270" r:id="rId29"/>
    <p:sldId id="271" r:id="rId30"/>
    <p:sldId id="302" r:id="rId31"/>
    <p:sldId id="272" r:id="rId32"/>
    <p:sldId id="295" r:id="rId33"/>
    <p:sldId id="273" r:id="rId34"/>
    <p:sldId id="275" r:id="rId35"/>
    <p:sldId id="306" r:id="rId36"/>
    <p:sldId id="307"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305"/>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Comments/Questions" id="{814115B4-36A1-40DB-98A3-88AFB857EC5D}">
          <p14:sldIdLst>
            <p14:sldId id="306"/>
          </p14:sldIdLst>
        </p14:section>
        <p14:section name="Backup" id="{8BE9276A-E622-4156-ABEA-CD475E97207A}">
          <p14:sldIdLst>
            <p14:sldId id="307"/>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55844" autoAdjust="0"/>
  </p:normalViewPr>
  <p:slideViewPr>
    <p:cSldViewPr snapToGrid="0" snapToObjects="1">
      <p:cViewPr varScale="1">
        <p:scale>
          <a:sx n="63" d="100"/>
          <a:sy n="63" d="100"/>
        </p:scale>
        <p:origin x="214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AC8D-C580-44A6-B3CB-DCE471D9241F}"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n-US"/>
        </a:p>
      </dgm:t>
    </dgm:pt>
    <dgm:pt modelId="{51C0B80E-AAB7-46EB-9929-5DADE58849C7}">
      <dgm:prSet/>
      <dgm:spPr/>
      <dgm:t>
        <a:bodyPr/>
        <a:lstStyle/>
        <a:p>
          <a:r>
            <a:rPr lang="en-US" dirty="0"/>
            <a:t>Inputs: Which actuator is targeted, what value(s) are injected to targeted actuator(s)</a:t>
          </a:r>
        </a:p>
      </dgm:t>
    </dgm:pt>
    <dgm:pt modelId="{D4DB8AB8-7D06-4BC3-9600-C4F6763A2AED}" type="parTrans" cxnId="{7497A65F-C25D-4477-831D-5745A70573F9}">
      <dgm:prSet/>
      <dgm:spPr/>
      <dgm:t>
        <a:bodyPr/>
        <a:lstStyle/>
        <a:p>
          <a:endParaRPr lang="en-US"/>
        </a:p>
      </dgm:t>
    </dgm:pt>
    <dgm:pt modelId="{6B07CC9B-8C86-4C4A-BB8F-233336D2E1EA}" type="sibTrans" cxnId="{7497A65F-C25D-4477-831D-5745A70573F9}">
      <dgm:prSet/>
      <dgm:spPr/>
      <dgm:t>
        <a:bodyPr/>
        <a:lstStyle/>
        <a:p>
          <a:endParaRPr lang="en-US"/>
        </a:p>
      </dgm:t>
    </dgm:pt>
    <dgm:pt modelId="{7B3F1474-CD3A-4D87-A16C-F5EFD3CFD7ED}">
      <dgm:prSet/>
      <dgm:spPr/>
      <dgm:t>
        <a:bodyPr/>
        <a:lstStyle/>
        <a:p>
          <a:r>
            <a:rPr lang="en-US" dirty="0"/>
            <a:t>Emulated PWR System</a:t>
          </a:r>
        </a:p>
      </dgm:t>
    </dgm:pt>
    <dgm:pt modelId="{0033BC78-E472-4DCF-ADB6-0FD68D49549B}" type="parTrans" cxnId="{3042D8F9-C224-4306-B60A-1EFA6727D474}">
      <dgm:prSet/>
      <dgm:spPr/>
      <dgm:t>
        <a:bodyPr/>
        <a:lstStyle/>
        <a:p>
          <a:endParaRPr lang="en-US"/>
        </a:p>
      </dgm:t>
    </dgm:pt>
    <dgm:pt modelId="{53EA78A6-5098-4010-BA1D-714F65A290BA}" type="sibTrans" cxnId="{3042D8F9-C224-4306-B60A-1EFA6727D474}">
      <dgm:prSet/>
      <dgm:spPr/>
      <dgm:t>
        <a:bodyPr/>
        <a:lstStyle/>
        <a:p>
          <a:endParaRPr lang="en-US"/>
        </a:p>
      </dgm:t>
    </dgm:pt>
    <dgm:pt modelId="{DFE5EFDF-6C69-4569-8037-F8B1AA9BB504}">
      <dgm:prSet/>
      <dgm:spPr/>
      <dgm:t>
        <a:bodyPr/>
        <a:lstStyle/>
        <a:p>
          <a:r>
            <a:rPr lang="en-US" dirty="0"/>
            <a:t>Heater Actuator</a:t>
          </a:r>
        </a:p>
      </dgm:t>
    </dgm:pt>
    <dgm:pt modelId="{C02B424D-8FD6-4642-9750-25F7CA4081D7}" type="parTrans" cxnId="{01AC4660-B5B0-4B0E-9922-0AD851D13398}">
      <dgm:prSet/>
      <dgm:spPr/>
      <dgm:t>
        <a:bodyPr/>
        <a:lstStyle/>
        <a:p>
          <a:endParaRPr lang="en-US"/>
        </a:p>
      </dgm:t>
    </dgm:pt>
    <dgm:pt modelId="{CEB191DD-BA4D-4FE0-964D-1D5565F23649}" type="sibTrans" cxnId="{01AC4660-B5B0-4B0E-9922-0AD851D13398}">
      <dgm:prSet/>
      <dgm:spPr/>
      <dgm:t>
        <a:bodyPr/>
        <a:lstStyle/>
        <a:p>
          <a:endParaRPr lang="en-US"/>
        </a:p>
      </dgm:t>
    </dgm:pt>
    <dgm:pt modelId="{3F6AFC87-EA47-45D0-BAFF-D88FC792149E}">
      <dgm:prSet/>
      <dgm:spPr/>
      <dgm:t>
        <a:bodyPr/>
        <a:lstStyle/>
        <a:p>
          <a:r>
            <a:rPr lang="en-US" dirty="0"/>
            <a:t>Sprayer Actuator</a:t>
          </a:r>
        </a:p>
      </dgm:t>
    </dgm:pt>
    <dgm:pt modelId="{6468F2EB-4AE7-46F4-B3EE-1029A373D8CD}" type="parTrans" cxnId="{E37D0F6A-237F-45AA-8870-712CB385CAC1}">
      <dgm:prSet/>
      <dgm:spPr/>
      <dgm:t>
        <a:bodyPr/>
        <a:lstStyle/>
        <a:p>
          <a:endParaRPr lang="en-US"/>
        </a:p>
      </dgm:t>
    </dgm:pt>
    <dgm:pt modelId="{CE74A101-4F38-47B9-9EF2-900EFFA3237C}" type="sibTrans" cxnId="{E37D0F6A-237F-45AA-8870-712CB385CAC1}">
      <dgm:prSet/>
      <dgm:spPr/>
      <dgm:t>
        <a:bodyPr/>
        <a:lstStyle/>
        <a:p>
          <a:endParaRPr lang="en-US"/>
        </a:p>
      </dgm:t>
    </dgm:pt>
    <dgm:pt modelId="{8BB934A4-69F5-4387-8F50-1DE54F289A93}">
      <dgm:prSet/>
      <dgm:spPr/>
      <dgm:t>
        <a:bodyPr/>
        <a:lstStyle/>
        <a:p>
          <a:r>
            <a:rPr lang="en-US" dirty="0"/>
            <a:t>Outputs: Indicator of whether differential pressure exceeded 1 MPa at any point during the attack</a:t>
          </a:r>
        </a:p>
      </dgm:t>
    </dgm:pt>
    <dgm:pt modelId="{74F64152-077F-449C-A018-ED754F1E940C}" type="parTrans" cxnId="{41D5365B-B57C-451E-A073-734EDDDAEB68}">
      <dgm:prSet/>
      <dgm:spPr/>
      <dgm:t>
        <a:bodyPr/>
        <a:lstStyle/>
        <a:p>
          <a:endParaRPr lang="en-US"/>
        </a:p>
      </dgm:t>
    </dgm:pt>
    <dgm:pt modelId="{ECEB1F93-EBEC-45DA-893C-485EF0B809C8}" type="sibTrans" cxnId="{41D5365B-B57C-451E-A073-734EDDDAEB68}">
      <dgm:prSet/>
      <dgm:spPr/>
      <dgm:t>
        <a:bodyPr/>
        <a:lstStyle/>
        <a:p>
          <a:endParaRPr lang="en-US"/>
        </a:p>
      </dgm:t>
    </dgm:pt>
    <dgm:pt modelId="{6439A3DA-633D-4828-A3E8-57FFD722A872}" type="pres">
      <dgm:prSet presAssocID="{C355AC8D-C580-44A6-B3CB-DCE471D9241F}" presName="Name0" presStyleCnt="0">
        <dgm:presLayoutVars>
          <dgm:dir/>
          <dgm:animLvl val="lvl"/>
          <dgm:resizeHandles val="exact"/>
        </dgm:presLayoutVars>
      </dgm:prSet>
      <dgm:spPr/>
    </dgm:pt>
    <dgm:pt modelId="{43CAD13C-371E-4033-8569-88A0845F987B}" type="pres">
      <dgm:prSet presAssocID="{8BB934A4-69F5-4387-8F50-1DE54F289A93}" presName="boxAndChildren" presStyleCnt="0"/>
      <dgm:spPr/>
    </dgm:pt>
    <dgm:pt modelId="{AA532F22-6C57-4E27-B2BD-25B80B33D9BB}" type="pres">
      <dgm:prSet presAssocID="{8BB934A4-69F5-4387-8F50-1DE54F289A93}" presName="parentTextBox" presStyleLbl="node1" presStyleIdx="0" presStyleCnt="3"/>
      <dgm:spPr/>
    </dgm:pt>
    <dgm:pt modelId="{B86C9F01-2528-41C7-8A9C-6E179F055CB8}" type="pres">
      <dgm:prSet presAssocID="{53EA78A6-5098-4010-BA1D-714F65A290BA}" presName="sp" presStyleCnt="0"/>
      <dgm:spPr/>
    </dgm:pt>
    <dgm:pt modelId="{1C2CE283-435F-4A67-BD4C-9B6915A78C04}" type="pres">
      <dgm:prSet presAssocID="{7B3F1474-CD3A-4D87-A16C-F5EFD3CFD7ED}" presName="arrowAndChildren" presStyleCnt="0"/>
      <dgm:spPr/>
    </dgm:pt>
    <dgm:pt modelId="{1ED91C6B-B687-4199-8ECB-DE0B22D264BD}" type="pres">
      <dgm:prSet presAssocID="{7B3F1474-CD3A-4D87-A16C-F5EFD3CFD7ED}" presName="parentTextArrow" presStyleLbl="node1" presStyleIdx="0" presStyleCnt="3"/>
      <dgm:spPr/>
    </dgm:pt>
    <dgm:pt modelId="{CD1FDC9E-FDE8-4E17-B54C-F57FB3E4FB4C}" type="pres">
      <dgm:prSet presAssocID="{7B3F1474-CD3A-4D87-A16C-F5EFD3CFD7ED}" presName="arrow" presStyleLbl="node1" presStyleIdx="1" presStyleCnt="3"/>
      <dgm:spPr/>
    </dgm:pt>
    <dgm:pt modelId="{0D2970A0-5914-4FFF-BB73-66EF363F6196}" type="pres">
      <dgm:prSet presAssocID="{7B3F1474-CD3A-4D87-A16C-F5EFD3CFD7ED}" presName="descendantArrow" presStyleCnt="0"/>
      <dgm:spPr/>
    </dgm:pt>
    <dgm:pt modelId="{1495F008-4DC6-4573-8952-9DECD9C82F5F}" type="pres">
      <dgm:prSet presAssocID="{DFE5EFDF-6C69-4569-8037-F8B1AA9BB504}" presName="childTextArrow" presStyleLbl="fgAccFollowNode1" presStyleIdx="0" presStyleCnt="2">
        <dgm:presLayoutVars>
          <dgm:bulletEnabled val="1"/>
        </dgm:presLayoutVars>
      </dgm:prSet>
      <dgm:spPr/>
    </dgm:pt>
    <dgm:pt modelId="{1CF7D3DF-167C-4666-853A-E2819B292CBA}" type="pres">
      <dgm:prSet presAssocID="{3F6AFC87-EA47-45D0-BAFF-D88FC792149E}" presName="childTextArrow" presStyleLbl="fgAccFollowNode1" presStyleIdx="1" presStyleCnt="2">
        <dgm:presLayoutVars>
          <dgm:bulletEnabled val="1"/>
        </dgm:presLayoutVars>
      </dgm:prSet>
      <dgm:spPr/>
    </dgm:pt>
    <dgm:pt modelId="{F483C3E0-625D-43E3-B0EC-EFDD4C1E5B81}" type="pres">
      <dgm:prSet presAssocID="{6B07CC9B-8C86-4C4A-BB8F-233336D2E1EA}" presName="sp" presStyleCnt="0"/>
      <dgm:spPr/>
    </dgm:pt>
    <dgm:pt modelId="{4509643B-582C-4434-B9D8-ADF99E81CBF5}" type="pres">
      <dgm:prSet presAssocID="{51C0B80E-AAB7-46EB-9929-5DADE58849C7}" presName="arrowAndChildren" presStyleCnt="0"/>
      <dgm:spPr/>
    </dgm:pt>
    <dgm:pt modelId="{34885057-A7CA-4D01-A6FD-07D630E1AFFA}" type="pres">
      <dgm:prSet presAssocID="{51C0B80E-AAB7-46EB-9929-5DADE58849C7}" presName="parentTextArrow" presStyleLbl="node1" presStyleIdx="2" presStyleCnt="3"/>
      <dgm:spPr/>
    </dgm:pt>
  </dgm:ptLst>
  <dgm:cxnLst>
    <dgm:cxn modelId="{E0A9F404-6E2A-4479-9E5E-E5E248C76435}" type="presOf" srcId="{8BB934A4-69F5-4387-8F50-1DE54F289A93}" destId="{AA532F22-6C57-4E27-B2BD-25B80B33D9BB}" srcOrd="0" destOrd="0" presId="urn:microsoft.com/office/officeart/2005/8/layout/process4"/>
    <dgm:cxn modelId="{1FD34D15-C938-4482-9FC4-3E6DFBF2E69A}" type="presOf" srcId="{7B3F1474-CD3A-4D87-A16C-F5EFD3CFD7ED}" destId="{CD1FDC9E-FDE8-4E17-B54C-F57FB3E4FB4C}" srcOrd="1" destOrd="0" presId="urn:microsoft.com/office/officeart/2005/8/layout/process4"/>
    <dgm:cxn modelId="{B4A55235-D423-4041-83DA-94F70A92828B}" type="presOf" srcId="{3F6AFC87-EA47-45D0-BAFF-D88FC792149E}" destId="{1CF7D3DF-167C-4666-853A-E2819B292CBA}" srcOrd="0" destOrd="0" presId="urn:microsoft.com/office/officeart/2005/8/layout/process4"/>
    <dgm:cxn modelId="{41D5365B-B57C-451E-A073-734EDDDAEB68}" srcId="{C355AC8D-C580-44A6-B3CB-DCE471D9241F}" destId="{8BB934A4-69F5-4387-8F50-1DE54F289A93}" srcOrd="2" destOrd="0" parTransId="{74F64152-077F-449C-A018-ED754F1E940C}" sibTransId="{ECEB1F93-EBEC-45DA-893C-485EF0B809C8}"/>
    <dgm:cxn modelId="{7497A65F-C25D-4477-831D-5745A70573F9}" srcId="{C355AC8D-C580-44A6-B3CB-DCE471D9241F}" destId="{51C0B80E-AAB7-46EB-9929-5DADE58849C7}" srcOrd="0" destOrd="0" parTransId="{D4DB8AB8-7D06-4BC3-9600-C4F6763A2AED}" sibTransId="{6B07CC9B-8C86-4C4A-BB8F-233336D2E1EA}"/>
    <dgm:cxn modelId="{01AC4660-B5B0-4B0E-9922-0AD851D13398}" srcId="{7B3F1474-CD3A-4D87-A16C-F5EFD3CFD7ED}" destId="{DFE5EFDF-6C69-4569-8037-F8B1AA9BB504}" srcOrd="0" destOrd="0" parTransId="{C02B424D-8FD6-4642-9750-25F7CA4081D7}" sibTransId="{CEB191DD-BA4D-4FE0-964D-1D5565F23649}"/>
    <dgm:cxn modelId="{E37D0F6A-237F-45AA-8870-712CB385CAC1}" srcId="{7B3F1474-CD3A-4D87-A16C-F5EFD3CFD7ED}" destId="{3F6AFC87-EA47-45D0-BAFF-D88FC792149E}" srcOrd="1" destOrd="0" parTransId="{6468F2EB-4AE7-46F4-B3EE-1029A373D8CD}" sibTransId="{CE74A101-4F38-47B9-9EF2-900EFFA3237C}"/>
    <dgm:cxn modelId="{32E85176-6FED-4842-9A43-427A4049C5C9}" type="presOf" srcId="{51C0B80E-AAB7-46EB-9929-5DADE58849C7}" destId="{34885057-A7CA-4D01-A6FD-07D630E1AFFA}" srcOrd="0" destOrd="0" presId="urn:microsoft.com/office/officeart/2005/8/layout/process4"/>
    <dgm:cxn modelId="{20A4FDD3-DF71-424D-8F6A-143BE5B61CBF}" type="presOf" srcId="{C355AC8D-C580-44A6-B3CB-DCE471D9241F}" destId="{6439A3DA-633D-4828-A3E8-57FFD722A872}" srcOrd="0" destOrd="0" presId="urn:microsoft.com/office/officeart/2005/8/layout/process4"/>
    <dgm:cxn modelId="{75FDCCDB-110F-4814-9EAC-8F7FC683E914}" type="presOf" srcId="{7B3F1474-CD3A-4D87-A16C-F5EFD3CFD7ED}" destId="{1ED91C6B-B687-4199-8ECB-DE0B22D264BD}" srcOrd="0" destOrd="0" presId="urn:microsoft.com/office/officeart/2005/8/layout/process4"/>
    <dgm:cxn modelId="{3042D8F9-C224-4306-B60A-1EFA6727D474}" srcId="{C355AC8D-C580-44A6-B3CB-DCE471D9241F}" destId="{7B3F1474-CD3A-4D87-A16C-F5EFD3CFD7ED}" srcOrd="1" destOrd="0" parTransId="{0033BC78-E472-4DCF-ADB6-0FD68D49549B}" sibTransId="{53EA78A6-5098-4010-BA1D-714F65A290BA}"/>
    <dgm:cxn modelId="{72D327FF-F1DF-4AA9-ACD5-9A2D83B3A27F}" type="presOf" srcId="{DFE5EFDF-6C69-4569-8037-F8B1AA9BB504}" destId="{1495F008-4DC6-4573-8952-9DECD9C82F5F}" srcOrd="0" destOrd="0" presId="urn:microsoft.com/office/officeart/2005/8/layout/process4"/>
    <dgm:cxn modelId="{6A9B50D5-6197-489B-B171-B9D158756EE8}" type="presParOf" srcId="{6439A3DA-633D-4828-A3E8-57FFD722A872}" destId="{43CAD13C-371E-4033-8569-88A0845F987B}" srcOrd="0" destOrd="0" presId="urn:microsoft.com/office/officeart/2005/8/layout/process4"/>
    <dgm:cxn modelId="{4CA70C5B-53EF-43D3-BAC5-AD0D32168A82}" type="presParOf" srcId="{43CAD13C-371E-4033-8569-88A0845F987B}" destId="{AA532F22-6C57-4E27-B2BD-25B80B33D9BB}" srcOrd="0" destOrd="0" presId="urn:microsoft.com/office/officeart/2005/8/layout/process4"/>
    <dgm:cxn modelId="{89D300F2-46B4-41E3-AC70-52C050F6735F}" type="presParOf" srcId="{6439A3DA-633D-4828-A3E8-57FFD722A872}" destId="{B86C9F01-2528-41C7-8A9C-6E179F055CB8}" srcOrd="1" destOrd="0" presId="urn:microsoft.com/office/officeart/2005/8/layout/process4"/>
    <dgm:cxn modelId="{C9BA7927-B40F-4855-8A5C-CD7F5E425E61}" type="presParOf" srcId="{6439A3DA-633D-4828-A3E8-57FFD722A872}" destId="{1C2CE283-435F-4A67-BD4C-9B6915A78C04}" srcOrd="2" destOrd="0" presId="urn:microsoft.com/office/officeart/2005/8/layout/process4"/>
    <dgm:cxn modelId="{32ACA140-7839-4100-A341-CD02815C798D}" type="presParOf" srcId="{1C2CE283-435F-4A67-BD4C-9B6915A78C04}" destId="{1ED91C6B-B687-4199-8ECB-DE0B22D264BD}" srcOrd="0" destOrd="0" presId="urn:microsoft.com/office/officeart/2005/8/layout/process4"/>
    <dgm:cxn modelId="{2F49F1D6-D149-4CBE-A050-6E77D97BBF2F}" type="presParOf" srcId="{1C2CE283-435F-4A67-BD4C-9B6915A78C04}" destId="{CD1FDC9E-FDE8-4E17-B54C-F57FB3E4FB4C}" srcOrd="1" destOrd="0" presId="urn:microsoft.com/office/officeart/2005/8/layout/process4"/>
    <dgm:cxn modelId="{DC913CF7-A930-4F64-A798-5521EBF057DD}" type="presParOf" srcId="{1C2CE283-435F-4A67-BD4C-9B6915A78C04}" destId="{0D2970A0-5914-4FFF-BB73-66EF363F6196}" srcOrd="2" destOrd="0" presId="urn:microsoft.com/office/officeart/2005/8/layout/process4"/>
    <dgm:cxn modelId="{04B4BD60-65B3-4527-BE2C-E7D7211B8595}" type="presParOf" srcId="{0D2970A0-5914-4FFF-BB73-66EF363F6196}" destId="{1495F008-4DC6-4573-8952-9DECD9C82F5F}" srcOrd="0" destOrd="0" presId="urn:microsoft.com/office/officeart/2005/8/layout/process4"/>
    <dgm:cxn modelId="{04745F5D-28D4-4ECD-8308-32D747241D0A}" type="presParOf" srcId="{0D2970A0-5914-4FFF-BB73-66EF363F6196}" destId="{1CF7D3DF-167C-4666-853A-E2819B292CBA}" srcOrd="1" destOrd="0" presId="urn:microsoft.com/office/officeart/2005/8/layout/process4"/>
    <dgm:cxn modelId="{D5969316-ACE4-4862-9C26-B9668857C4B4}" type="presParOf" srcId="{6439A3DA-633D-4828-A3E8-57FFD722A872}" destId="{F483C3E0-625D-43E3-B0EC-EFDD4C1E5B81}" srcOrd="3" destOrd="0" presId="urn:microsoft.com/office/officeart/2005/8/layout/process4"/>
    <dgm:cxn modelId="{1A1D671F-CB65-4D74-81C0-1A44203EEF4B}" type="presParOf" srcId="{6439A3DA-633D-4828-A3E8-57FFD722A872}" destId="{4509643B-582C-4434-B9D8-ADF99E81CBF5}" srcOrd="4" destOrd="0" presId="urn:microsoft.com/office/officeart/2005/8/layout/process4"/>
    <dgm:cxn modelId="{673297E5-74BB-403B-BB39-EA9A0BE21593}" type="presParOf" srcId="{4509643B-582C-4434-B9D8-ADF99E81CBF5}" destId="{34885057-A7CA-4D01-A6FD-07D630E1AF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32F22-6C57-4E27-B2BD-25B80B33D9BB}">
      <dsp:nvSpPr>
        <dsp:cNvPr id="0" name=""/>
        <dsp:cNvSpPr/>
      </dsp:nvSpPr>
      <dsp:spPr>
        <a:xfrm>
          <a:off x="0" y="3614203"/>
          <a:ext cx="2584174" cy="11862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Outputs: Indicator of whether differential pressure exceeded 1 MPa at any point during the attack</a:t>
          </a:r>
        </a:p>
      </dsp:txBody>
      <dsp:txXfrm>
        <a:off x="0" y="3614203"/>
        <a:ext cx="2584174" cy="1186262"/>
      </dsp:txXfrm>
    </dsp:sp>
    <dsp:sp modelId="{CD1FDC9E-FDE8-4E17-B54C-F57FB3E4FB4C}">
      <dsp:nvSpPr>
        <dsp:cNvPr id="0" name=""/>
        <dsp:cNvSpPr/>
      </dsp:nvSpPr>
      <dsp:spPr>
        <a:xfrm rot="10800000">
          <a:off x="0" y="1807525"/>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Emulated PWR System</a:t>
          </a:r>
        </a:p>
      </dsp:txBody>
      <dsp:txXfrm rot="-10800000">
        <a:off x="0" y="1807525"/>
        <a:ext cx="2584174" cy="640389"/>
      </dsp:txXfrm>
    </dsp:sp>
    <dsp:sp modelId="{1495F008-4DC6-4573-8952-9DECD9C82F5F}">
      <dsp:nvSpPr>
        <dsp:cNvPr id="0" name=""/>
        <dsp:cNvSpPr/>
      </dsp:nvSpPr>
      <dsp:spPr>
        <a:xfrm>
          <a:off x="0"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Heater Actuator</a:t>
          </a:r>
        </a:p>
      </dsp:txBody>
      <dsp:txXfrm>
        <a:off x="0" y="2447915"/>
        <a:ext cx="1292087" cy="545516"/>
      </dsp:txXfrm>
    </dsp:sp>
    <dsp:sp modelId="{1CF7D3DF-167C-4666-853A-E2819B292CBA}">
      <dsp:nvSpPr>
        <dsp:cNvPr id="0" name=""/>
        <dsp:cNvSpPr/>
      </dsp:nvSpPr>
      <dsp:spPr>
        <a:xfrm>
          <a:off x="1292087"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Sprayer Actuator</a:t>
          </a:r>
        </a:p>
      </dsp:txBody>
      <dsp:txXfrm>
        <a:off x="1292087" y="2447915"/>
        <a:ext cx="1292087" cy="545516"/>
      </dsp:txXfrm>
    </dsp:sp>
    <dsp:sp modelId="{34885057-A7CA-4D01-A6FD-07D630E1AFFA}">
      <dsp:nvSpPr>
        <dsp:cNvPr id="0" name=""/>
        <dsp:cNvSpPr/>
      </dsp:nvSpPr>
      <dsp:spPr>
        <a:xfrm rot="10800000">
          <a:off x="0" y="848"/>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Inputs: Which actuator is targeted, what value(s) are injected to targeted actuator(s)</a:t>
          </a:r>
        </a:p>
      </dsp:txBody>
      <dsp:txXfrm rot="10800000">
        <a:off x="0" y="848"/>
        <a:ext cx="2584174" cy="11854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dirty="0"/>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and thanks for joining! I’m Taylor McKenzie and today I’ll be discussing this study into Uncertainty Quantification for Cyber-Physical Pressurized Water Reactor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dirty="0"/>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dirty="0"/>
          </a:p>
        </p:txBody>
      </p:sp>
    </p:spTree>
    <p:extLst>
      <p:ext uri="{BB962C8B-B14F-4D97-AF65-F5344CB8AC3E}">
        <p14:creationId xmlns:p14="http://schemas.microsoft.com/office/powerpoint/2010/main" val="25786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the specific research problem. So, in general, a distribution of disruptions can be approximated or established through previous risk and resilience analyses, red team assessments, and intelligence. Or, for natural disasters for example, you might look at historic data. We’ll talk more about specifics of the attack in the next slide, but to give you a look ahead, the attacks in this study involve overriding the control values being sent to heater and sprayer PLCs, which goes on to affect how the heater and sprayer are actuated (how they’re acting). What will be random are which components are targeted (the heater and/or sprayer) and what values are injected to the targeted components.</a:t>
            </a:r>
          </a:p>
          <a:p>
            <a:endParaRPr lang="en-US" dirty="0"/>
          </a:p>
          <a:p>
            <a:r>
              <a:rPr lang="en-US" dirty="0"/>
              <a:t>So, our goal with this research is to, given a distribution of attacks, estimate the probability that a catastrophic outcome will occur. In particular, so differential pressure is the difference between the target pressure (which is 16 MPa) and actual pressure. Severe consequences can occur if that differential pressure exceeds 1 MPa. Now, a simple way we could approach this problem is to do a simple Monte Carlo; we would pick some random attack parameters from the attack distribution, run the emulation, and see if differential pressure ever exceeded 1 MPa, then repeat that process many times until we have an adequate sample of outcomes. However, the issue is that the emulation is computationally- and especially time-intensive (with each iteration taking around 7 minutes to run). So, we just don’t have time to use simple Monte Carlo and also have a sufficient number of observations in our sample. So, we need to use a method that accommodate limited numbers of actual observations and correctly express uncertainty in the distribution of outcomes. </a:t>
            </a:r>
          </a:p>
          <a:p>
            <a:endParaRPr lang="en-US" dirty="0"/>
          </a:p>
          <a:p>
            <a:r>
              <a:rPr lang="en-US" dirty="0"/>
              <a:t>Uncertainty quantification, or UQ, methods have been developed to address this exact problem. We’ll discuss UQ more in a couple slides, but broadly these methods are trying to understand a distribution of outcomes when obtaining observations is costly in terms of time or other resources.</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dirty="0"/>
          </a:p>
        </p:txBody>
      </p:sp>
    </p:spTree>
    <p:extLst>
      <p:ext uri="{BB962C8B-B14F-4D97-AF65-F5344CB8AC3E}">
        <p14:creationId xmlns:p14="http://schemas.microsoft.com/office/powerpoint/2010/main" val="697918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before talking more about UQ, let’s talk through the disruption we used for this research. We assumed that there is a malicious attacker who gained access to the SCADA network and is able to override control values being fed to the heater and/or sprayer. The SCADA system is assumed to not have any intrusion detection or prevention system, so the attacker isn’t worried about disguising their network traffic or limiting how frequently they’re sending control values. The attacker is assumed to target either the heater, the sprayer, or both heater and sprayer, each with probability 1/3. And finally, the attacker continuously injects malicious control values to the targeted actuators for two minutes. Those injected values are constant over the attack and are assumed to be uniformly distributed over the interval 0 to 100, where 0 is off and 100 is fully on for the heater or sprayer.</a:t>
            </a:r>
          </a:p>
          <a:p>
            <a:endParaRPr lang="en-US" dirty="0"/>
          </a:p>
          <a:p>
            <a:r>
              <a:rPr lang="en-US" dirty="0"/>
              <a:t>Now this attack is relatively simple, but that was intentional as this is kind of a proof of concept. If we had a more realistic distribution of attacks, possibly including different attack vectors, we could still go through a very similar process. But also, there is some realism here, as the pressurizer is a component that an attacker may want to target, and of course the heater and sprayer are the vector to affect the pressurizer.</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dirty="0"/>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coming from a statistics background, when I first heard the term “uncertainty quantification”, I immediately wondered “how does that differ from statistics?” because both are answering pretty interrelated questions and sometimes are using similar tools. So, hopefully this will provide at least some clarity to those who are from a similar background.</a:t>
            </a:r>
          </a:p>
          <a:p>
            <a:endParaRPr lang="en-US" dirty="0"/>
          </a:p>
          <a:p>
            <a:r>
              <a:rPr lang="en-US" dirty="0"/>
              <a:t>So, UQ methods saw a lot of development early on to serve as a proxy for deterministic computer simulations. In particular, Sandia has a lot of interest in this area because we have simulations of things like nuclear weapons systems, and these are very computationally-intensive physics-based simulations. And so it was really only feasible to evaluate these simulations a relatively small number of times. UQ methods were developed to try to describe a distribution of outcomes these simulations given potentially random or uncertain inputs to the simulation, especially in situations where the researcher can generate new observations but its very costly to do so. </a:t>
            </a:r>
          </a:p>
          <a:p>
            <a:endParaRPr lang="en-US" dirty="0"/>
          </a:p>
          <a:p>
            <a:r>
              <a:rPr lang="en-US" dirty="0"/>
              <a:t>Now, UQ is different from statistics in a few ways, mostly related to different motivations between the two fields. So, statistics is frequently interested in describing relationships inputs and outputs; sometimes we’re after a causal relationship or sometimes just correlational, but the focus is on the relationship and how certain we are that a relationship exists. UQ is a bit more general, and, at least in its most basic form, is only concerned with the relationship between input uncertainty and output uncertainty. Any relationship between particular inputs and particular outputs is secondary and not strictly necessary. Now, there are cases where those relationships might be interesting and useful, so the researcher has to think about whether capturing those relationships is worthwhile.</a:t>
            </a:r>
          </a:p>
          <a:p>
            <a:endParaRPr lang="en-US" dirty="0"/>
          </a:p>
          <a:p>
            <a:r>
              <a:rPr lang="en-US" dirty="0"/>
              <a:t>Next, even in cases where we are trying to capture the relationship between inputs and outputs, things like </a:t>
            </a:r>
            <a:r>
              <a:rPr lang="en-US" dirty="0" err="1"/>
              <a:t>explainability</a:t>
            </a:r>
            <a:r>
              <a:rPr lang="en-US" dirty="0"/>
              <a:t> and causality are really not the focus, the focus is mostly or entirely on prediction. So, we tend to see more machine learning methods being applied in UQ than we do in statistics.</a:t>
            </a:r>
          </a:p>
          <a:p>
            <a:endParaRPr lang="en-US" dirty="0"/>
          </a:p>
          <a:p>
            <a:r>
              <a:rPr lang="en-US" dirty="0"/>
              <a:t>Finally, often in statistics, and especially in areas like the social sciences and economic statistics, the dataset is often fixed and the researcher isn’t able to go out and get more observations, and especially isn’t able to get new observations in a targeted way. It’s very frequently the complete inverse scenario in UQ. The researcher usually is able to generate new observations, and it’s costly to do so, but the researcher can potentially select input values in a smart way to reduce uncertainty in the outcome distribution (that is, the Monte Carlo uncertainty that results from having a small Monte Carlo sample).</a:t>
            </a:r>
          </a:p>
          <a:p>
            <a:endParaRPr lang="en-US" dirty="0"/>
          </a:p>
          <a:p>
            <a:r>
              <a:rPr lang="en-US" dirty="0"/>
              <a:t>So, in the next few slides, we’re going to go through a few different approaches that UQ analyses typically take. Just for notation, the X’s will denote inputs and Y’s will denote outputs. Upper case variables are random variables and lower case variables are particular values or realizations of those random variables.</a:t>
            </a:r>
          </a:p>
          <a:p>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dirty="0"/>
          </a:p>
        </p:txBody>
      </p:sp>
    </p:spTree>
    <p:extLst>
      <p:ext uri="{BB962C8B-B14F-4D97-AF65-F5344CB8AC3E}">
        <p14:creationId xmlns:p14="http://schemas.microsoft.com/office/powerpoint/2010/main" val="2513412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approach is the most basic UQ approach that was alluded to in the previous slide. In this approach, given a distribution of inputs X, we just want to describe the distribution of outcomes Y. So, a common approach is to find some function f such that f applied to X produces a random variable that has the same distribution as Y, which is what’s meant by that equivalency notation. </a:t>
            </a:r>
          </a:p>
          <a:p>
            <a:endParaRPr lang="en-US" dirty="0"/>
          </a:p>
          <a:p>
            <a:r>
              <a:rPr lang="en-US" dirty="0"/>
              <a:t>Now, since the distribution of Y is really the sole focus, the function we’re trying to find doesn’t need to describe any relationship that may exist between inputs and outputs. Of course, if there were a function that did describe the relationship between X and Y that would certainly work here, but there are many other functions that would also fit this task.</a:t>
            </a:r>
          </a:p>
          <a:p>
            <a:endParaRPr lang="en-US" dirty="0"/>
          </a:p>
          <a:p>
            <a:r>
              <a:rPr lang="en-US" dirty="0"/>
              <a:t>So, in this graph we have inputs on the horizontal axis and a distribution of those inputs below, then on the vertical axis we have outputs and the distribution of outputs we’re trying to approximate. So, in the next slide we show one potential function that maps the input distribution to the output distribution.</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dirty="0"/>
          </a:p>
        </p:txBody>
      </p:sp>
    </p:spTree>
    <p:extLst>
      <p:ext uri="{BB962C8B-B14F-4D97-AF65-F5344CB8AC3E}">
        <p14:creationId xmlns:p14="http://schemas.microsoft.com/office/powerpoint/2010/main" val="335474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a UQ analysis, we would use f to serve as a proxy or surrogate for the actual simulation. So, we would pick values for inputs and, rather than feeding them into the simulation, we would just feed them into f and to draw what is ostensibly a sample of outputs. To identify or approximate such a function, we would evaluate the simulation a finite number of times and use some method to construct an f.</a:t>
            </a:r>
          </a:p>
          <a:p>
            <a:endParaRPr lang="en-US" dirty="0"/>
          </a:p>
          <a:p>
            <a:r>
              <a:rPr lang="en-US" dirty="0"/>
              <a:t>Polynomial chaos expansions are one method that is frequently employed to construct these functions. In that case, f takes the form of a n-</a:t>
            </a:r>
            <a:r>
              <a:rPr lang="en-US" dirty="0" err="1"/>
              <a:t>th</a:t>
            </a:r>
            <a:r>
              <a:rPr lang="en-US" dirty="0"/>
              <a:t> order polynomial and we essentially run a regression of inputs on outputs for the sample we generated. The sample of inputs can either be selected initially to try to effectively span the input space, or it can be adaptively to try to select inputs that would reduce the distance between f(X) and Y the most as information from new observations comes in. </a:t>
            </a:r>
          </a:p>
          <a:p>
            <a:endParaRPr lang="en-US" dirty="0"/>
          </a:p>
          <a:p>
            <a:r>
              <a:rPr lang="en-US" dirty="0"/>
              <a:t>So this approach turns out to be useful for some Monte Carlo simulations when the relationship between X and Y is really not important. In fact, this is how your computer generates draws of normal random variables. It takes a draw of a uniform random variables, then applies a function of logs and sines and cosines to generate a draw from a normal distribution in a computationally-efficient way.</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dirty="0"/>
          </a:p>
        </p:txBody>
      </p:sp>
    </p:spTree>
    <p:extLst>
      <p:ext uri="{BB962C8B-B14F-4D97-AF65-F5344CB8AC3E}">
        <p14:creationId xmlns:p14="http://schemas.microsoft.com/office/powerpoint/2010/main" val="47678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approach, there is a deterministic but unknown relationship between X and Y, given here by g, and we want to, given a particular value of inputs, predict the deterministic outcome </a:t>
            </a:r>
            <a:r>
              <a:rPr lang="en-US" dirty="0" err="1"/>
              <a:t>y|x</a:t>
            </a:r>
            <a:r>
              <a:rPr lang="en-US" dirty="0"/>
              <a:t>. So, this is similar to the original use case with deterministic computer simulations. However, again we can only feasible generate a small number of observations from the simulation, so we want to predict and understand uncertainty for intermediate points.</a:t>
            </a:r>
          </a:p>
          <a:p>
            <a:endParaRPr lang="en-US" dirty="0"/>
          </a:p>
          <a:p>
            <a:r>
              <a:rPr lang="en-US" dirty="0"/>
              <a:t>What we’re after in this approach is an estimated function f-hat such that </a:t>
            </a:r>
            <a:r>
              <a:rPr lang="en-US" dirty="0" err="1"/>
              <a:t>fhat</a:t>
            </a:r>
            <a:r>
              <a:rPr lang="en-US" dirty="0"/>
              <a:t>(x) is equal to y for all of the observations in our sample, which should be the case because again the outcome </a:t>
            </a:r>
            <a:r>
              <a:rPr lang="en-US" dirty="0" err="1"/>
              <a:t>y|x</a:t>
            </a:r>
            <a:r>
              <a:rPr lang="en-US" dirty="0"/>
              <a:t> is deterministic. Additionally, for any input values that are not in our sample, we would like the expected of our estimate, </a:t>
            </a:r>
            <a:r>
              <a:rPr lang="en-US" dirty="0" err="1"/>
              <a:t>fhat</a:t>
            </a:r>
            <a:r>
              <a:rPr lang="en-US" dirty="0"/>
              <a:t>(x), to be equal to the true value, g(x). And finally, it’s ideal to have an understanding of prediction uncertainty for those intermediate points, so it’s nice if </a:t>
            </a:r>
            <a:r>
              <a:rPr lang="en-US" dirty="0" err="1"/>
              <a:t>fhat</a:t>
            </a:r>
            <a:r>
              <a:rPr lang="en-US" dirty="0"/>
              <a:t>(x) follows some known distribution like a normal distribution.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graph on the right, we have a true relationship between X and Y shown by the blue line, a few selected observations of inputs and outputs from the simulation, an estimated relationship between X and Y shown in red, and estimated 95% confidence intervals on those predictions shown by the shaded region. </a:t>
            </a:r>
          </a:p>
          <a:p>
            <a:endParaRPr lang="en-US" dirty="0"/>
          </a:p>
          <a:p>
            <a:r>
              <a:rPr lang="en-US" dirty="0"/>
              <a:t>Interpolation and similar methods like smoothing are popular here, and these include splines, Gaussian processes which we’ll talk more about, and sometimes some other machine learning methods. So generally, these methods are fitting observed points exactly and are connecting those points with a smooth curve or even some other function that may not be smooth.</a:t>
            </a:r>
          </a:p>
          <a:p>
            <a:endParaRPr lang="en-US" dirty="0"/>
          </a:p>
          <a:p>
            <a:r>
              <a:rPr lang="en-US" dirty="0"/>
              <a:t>So this approach is useful for deterministic simulations where we do actually care to understand the relationship between inputs and outputs.</a:t>
            </a:r>
          </a:p>
          <a:p>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dirty="0"/>
          </a:p>
        </p:txBody>
      </p:sp>
    </p:spTree>
    <p:extLst>
      <p:ext uri="{BB962C8B-B14F-4D97-AF65-F5344CB8AC3E}">
        <p14:creationId xmlns:p14="http://schemas.microsoft.com/office/powerpoint/2010/main" val="2875269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approach we’ll cover here refines the previous approach further and does start to blur the line between UQ and statistics. In this approach, the value of outputs conditional on inputs is not deterministic (which is the case for our emulation), and given a particular value of inputs X, we want to approximate the conditional distribution </a:t>
            </a:r>
            <a:r>
              <a:rPr lang="en-US" dirty="0" err="1"/>
              <a:t>Y|x</a:t>
            </a:r>
            <a:r>
              <a:rPr lang="en-US" dirty="0"/>
              <a:t>. So, there is some function H such that H(x) describes the conditional distribution of outcomes. Now, importantly, H describes uncertainty both due to inherent uncertainty in </a:t>
            </a:r>
            <a:r>
              <a:rPr lang="en-US" dirty="0" err="1"/>
              <a:t>Y|x</a:t>
            </a:r>
            <a:r>
              <a:rPr lang="en-US" dirty="0"/>
              <a:t> and uncertainty in the exact relationship between Y and X that comes from having a small number of observations. That is, H describes both aleatoric and epistemic uncertainty.</a:t>
            </a:r>
          </a:p>
          <a:p>
            <a:endParaRPr lang="en-US" dirty="0"/>
          </a:p>
          <a:p>
            <a:r>
              <a:rPr lang="en-US" dirty="0"/>
              <a:t>So, we want to find a function F such that the distribution described by F(x) is the same as that described by H(x). An example of this fit is shown on the right. In the top panel, we again have a true and estimated relationship between X and Y, a number of non-deterministic observations from the emulation, and 95% intervals on observations, which incorporates uncertainty both due to the randomness of Y|X and uncertainty in the relationship between Y and X. To emphasize the objective here, this is shown another way in the bottom panel, where we can pick any value of X and there is an associated distribution of outcomes Y|X.</a:t>
            </a:r>
          </a:p>
          <a:p>
            <a:endParaRPr lang="en-US" dirty="0"/>
          </a:p>
          <a:p>
            <a:r>
              <a:rPr lang="en-US" dirty="0"/>
              <a:t>In practice, we often end up having to make assumptions about the distribution family, continuity or smoothness of the relationship, and possibly assumptions necessary for asymptotic distributions to hold. </a:t>
            </a:r>
          </a:p>
          <a:p>
            <a:endParaRPr lang="en-US" dirty="0"/>
          </a:p>
          <a:p>
            <a:r>
              <a:rPr lang="en-US" dirty="0"/>
              <a:t>So overall, this approach is similar to approach 2 but is useful for when conditional outcomes are not deterministic but we do care about the relationship between X and Y.</a:t>
            </a:r>
          </a:p>
          <a:p>
            <a:endParaRPr lang="en-US" dirty="0"/>
          </a:p>
          <a:p>
            <a:r>
              <a:rPr lang="en-US" dirty="0"/>
              <a:t>Talk about how surrogate functions are used!!!</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dirty="0"/>
          </a:p>
        </p:txBody>
      </p:sp>
    </p:spTree>
    <p:extLst>
      <p:ext uri="{BB962C8B-B14F-4D97-AF65-F5344CB8AC3E}">
        <p14:creationId xmlns:p14="http://schemas.microsoft.com/office/powerpoint/2010/main" val="411332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recall, our primary goal with this research is, given a distribution of attacks, to estimate the overall probability that differential pressure will exceed 1MPa. If this were absolutely the only thing we cared about, approach 1 would be sufficient here. However, we have secondary goal, because it would be useful to be able to identify particular attack scenarios in which risk is high and potentially estimate distributions of outcomes for particular attack scenarios. </a:t>
            </a:r>
          </a:p>
          <a:p>
            <a:endParaRPr lang="en-US" dirty="0"/>
          </a:p>
          <a:p>
            <a:r>
              <a:rPr lang="en-US" dirty="0"/>
              <a:t>So given both of those goals, approach 3 (which is to estimate the distribution of </a:t>
            </a:r>
            <a:r>
              <a:rPr lang="en-US" dirty="0" err="1"/>
              <a:t>Y|x</a:t>
            </a:r>
            <a:r>
              <a:rPr lang="en-US" dirty="0"/>
              <a:t> given any value of x) was our aspiration, because that would provide insight into both overall risk and the relationship between attack characteristics and impacts. Of course, approach 3 is more intensive, and we have approach 1 to fall back on if for some reason approach 3 didn’t work out.</a:t>
            </a:r>
          </a:p>
          <a:p>
            <a:endParaRPr lang="en-US" dirty="0"/>
          </a:p>
          <a:p>
            <a:r>
              <a:rPr lang="en-US" dirty="0"/>
              <a:t>Further, it’s not really apparent before looking at the data whether the relationship between inputs and outcomes in the emulation is simple or monotonic or otherwise easy to model. So, the approach we chose also needed to be flexible (something like smoothing, which we’ll discuss in the next slide), and it also needs to provide estimates of conditional distributions of outcomes.</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dirty="0"/>
          </a:p>
        </p:txBody>
      </p:sp>
    </p:spTree>
    <p:extLst>
      <p:ext uri="{BB962C8B-B14F-4D97-AF65-F5344CB8AC3E}">
        <p14:creationId xmlns:p14="http://schemas.microsoft.com/office/powerpoint/2010/main" val="4287290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minutes</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dirty="0"/>
          </a:p>
        </p:txBody>
      </p:sp>
    </p:spTree>
    <p:extLst>
      <p:ext uri="{BB962C8B-B14F-4D97-AF65-F5344CB8AC3E}">
        <p14:creationId xmlns:p14="http://schemas.microsoft.com/office/powerpoint/2010/main" val="61787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kicking off, I’ll give just a brief introduction and some context for where this research fits.</a:t>
            </a:r>
          </a:p>
          <a:p>
            <a:endParaRPr lang="en-US" dirty="0"/>
          </a:p>
          <a:p>
            <a:r>
              <a:rPr lang="en-US" dirty="0"/>
              <a:t>I received my Ph.D. in Economics from the University of Oregon in 2017, where I studied industrial organization and focused on choice modeling and empirical models of competition. My dissertation focused on identifying changes in pricing, competition, and technological change in the US freight rail industry following its partial deregulation.</a:t>
            </a:r>
          </a:p>
          <a:p>
            <a:endParaRPr lang="en-US" dirty="0"/>
          </a:p>
          <a:p>
            <a:r>
              <a:rPr lang="en-US" dirty="0"/>
              <a:t>I joined Sandia National Laboratories in 2017, and I started in a group doing Cyber Resilience R&amp;D. While I was in that role, I contributed to and conducted analyses looking at risk and resilience of cyber systems, and specifically performing statistical analyses and uncertainty quantification that enabled using cyber emulation and experimentation to measure risk and resilience. This is where the research I’ll be discussing mostly fits in.</a:t>
            </a:r>
          </a:p>
          <a:p>
            <a:endParaRPr lang="en-US" dirty="0"/>
          </a:p>
          <a:p>
            <a:r>
              <a:rPr lang="en-US" dirty="0"/>
              <a:t>During that time, I also joined the Interagency Nuclear Safety Review Board, which performs risk analyses of launches of spacecraft containing nuclear material. Through 2019, our work was focused on Mars 2020 and the Perseverance rover, which landed on Mars in 2020, and since then have been preparing for analysis of a nuclear thermal propulsion mission, which is starting up this year.</a:t>
            </a:r>
          </a:p>
          <a:p>
            <a:endParaRPr lang="en-US" dirty="0"/>
          </a:p>
          <a:p>
            <a:r>
              <a:rPr lang="en-US" dirty="0"/>
              <a:t>Then in early 2020 I joined the Strategic Futures and Policy Analysis group here at Sandia. I actually shifted roles one week before lockdown, so was able to jump right in into some policy studies looking at Telecommuting that ultimately shaped Sandia’s hybrid work posture and economic impact analyses that supported Sandia’s COVID modeling effort. And, amongst other research, I’ve been involved with Sandia’s Global Futures series, which considers domains and areas where there could be disruptions over the next 10-20 years that would have major implications for Sandia strategy and national security as a whole. In particular, I was one of the PIs on the Future of Economic Value and National Security and am the lead PI the current study on the Future of Knowledge Management.</a:t>
            </a:r>
          </a:p>
        </p:txBody>
      </p:sp>
      <p:sp>
        <p:nvSpPr>
          <p:cNvPr id="4" name="Slide Number Placeholder 3"/>
          <p:cNvSpPr>
            <a:spLocks noGrp="1"/>
          </p:cNvSpPr>
          <p:nvPr>
            <p:ph type="sldNum" sz="quarter" idx="5"/>
          </p:nvPr>
        </p:nvSpPr>
        <p:spPr/>
        <p:txBody>
          <a:bodyPr/>
          <a:lstStyle/>
          <a:p>
            <a:fld id="{A2430F75-B5EC-044F-A636-30352D0A1350}" type="slidenum">
              <a:rPr lang="en-US" smtClean="0"/>
              <a:t>2</a:t>
            </a:fld>
            <a:endParaRPr lang="en-US" dirty="0"/>
          </a:p>
        </p:txBody>
      </p:sp>
    </p:spTree>
    <p:extLst>
      <p:ext uri="{BB962C8B-B14F-4D97-AF65-F5344CB8AC3E}">
        <p14:creationId xmlns:p14="http://schemas.microsoft.com/office/powerpoint/2010/main" val="342732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talked through what UQ is generally and what we need from a UQ approach in this particular case, let’s talk about some details of what we actually did. So first I’ll talk about kernel smoothing, which initially seemed promising but turned out to be sort of a failed approach.</a:t>
            </a:r>
          </a:p>
          <a:p>
            <a:endParaRPr lang="en-US" dirty="0"/>
          </a:p>
          <a:p>
            <a:r>
              <a:rPr lang="en-US" dirty="0"/>
              <a:t>Given the need for a flexible relationship between inputs and outputs, kernel smoothing was natural first choice of methodology. Broadly, kernel smoothing (and other smoothing methods) fit a smooth curve through noisy data. It’s up to the researcher to select what is called the “kernel” and parameters of the kernel, which control the level smoothing and shape of the fit. Conveniently, for kernel smoothing (and other similar smoothing methods), predictions of conditional outcomes are asymptotically normal, so this method would also give us the conditional outcome distributions we’re after. Now importantly, this asymptotic normality relies on assumptions similar to the Central Limit Theorem; that is, defined mean and finite variance. Finally, regular kernel smoothing is used for real-valued outcomes, but our outcome is binary. Predictions from our chosen method should be between 0 and 1 (and could be interpreted as the probability that an event will occur). Fortunately, there is a refinement of kernel smoothing called constrained kernel smoothing that could be used to constrain predictions to the [0, 1] interval.</a:t>
            </a:r>
          </a:p>
          <a:p>
            <a:endParaRPr lang="en-US" dirty="0"/>
          </a:p>
          <a:p>
            <a:r>
              <a:rPr lang="en-US" dirty="0"/>
              <a:t>We ran into a couple of issues that ultimately caused us to look into other approaches. First, asymptotic distributions for constrained kernel smoothing are not nearly as straightforward as for regular kernel smoothing, and there were some additional assumptions that needed to be made and these methods are not nearly as ubiquitous. </a:t>
            </a:r>
          </a:p>
          <a:p>
            <a:endParaRPr lang="en-US" dirty="0"/>
          </a:p>
          <a:p>
            <a:r>
              <a:rPr lang="en-US" dirty="0"/>
              <a:t>The other issue we ran into was, we had an eye towards using these methods not just for binary outcomes but also for real-valued outcomes, such as the log-time-to-threshold metric, which measures how long it takes to reach the 1MPa threshold, for example. As we looked into those outcomes, we saw they took on fat-tailed distributions. We successfully approximated those outcome distributions with t distributions and were estimating degrees of freedom less than 2, which implies those distributions had infinite variance. So, for those real-valued outcomes, we found ourselves in the somewhat unusual situation of not being able to use the Central Limit Theorem or other asymptotic distributions.</a:t>
            </a:r>
          </a:p>
          <a:p>
            <a:endParaRPr lang="en-US" dirty="0"/>
          </a:p>
          <a:p>
            <a:r>
              <a:rPr lang="en-US" dirty="0"/>
              <a:t>Neither of these issues were complete deal-breakers for kernel smoothing, but it did cause us to look around for other approaches that didn’t rely on </a:t>
            </a:r>
            <a:r>
              <a:rPr lang="en-US" dirty="0" err="1"/>
              <a:t>asymptotics</a:t>
            </a:r>
            <a:r>
              <a:rPr lang="en-US" dirty="0"/>
              <a:t> and could produce conditional outcome distributions for binary outcomes in a more direct way.</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dirty="0"/>
          </a:p>
        </p:txBody>
      </p:sp>
    </p:spTree>
    <p:extLst>
      <p:ext uri="{BB962C8B-B14F-4D97-AF65-F5344CB8AC3E}">
        <p14:creationId xmlns:p14="http://schemas.microsoft.com/office/powerpoint/2010/main" val="593256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us to Gaussian processes, which we ultimately did use for this analysis. Gaussian processes functionally look very similar to kernel smoothing. They both have a very similar objective to fit a smooth curve through noisy data. As we’ll see in a moment, Gaussian processes also have a kernel that controls the level of smoothing. However, the importance difference between Gaussian processes and kernel smoothing is that GPs are entirely likelihood based. In particular, that is to say that GPs assume conditional outcomes follow a specified distribution whereas kernel smoothing does not.</a:t>
            </a:r>
          </a:p>
          <a:p>
            <a:endParaRPr lang="en-US" dirty="0"/>
          </a:p>
          <a:p>
            <a:r>
              <a:rPr lang="en-US" dirty="0"/>
              <a:t>The comparison is very much akin to estimating the mean using a sample average (which is similar to what kernel smoothing does) vs. estimating the mean by assuming data come from a normal distribution and estimating the parameters of that distribution. The former is simpler but relies on </a:t>
            </a:r>
            <a:r>
              <a:rPr lang="en-US" dirty="0" err="1"/>
              <a:t>asymptotics</a:t>
            </a:r>
            <a:r>
              <a:rPr lang="en-US" dirty="0"/>
              <a:t> for the estimate distribution, and the latter requires explicitly assuming the outcome distribution but provides some additional information. So overall this gives us a way to estimate and do formal inference for smooth curve estimates while avoiding some of those asymptotic issues. </a:t>
            </a:r>
          </a:p>
          <a:p>
            <a:endParaRPr lang="en-US" dirty="0"/>
          </a:p>
          <a:p>
            <a:r>
              <a:rPr lang="en-US" dirty="0"/>
              <a:t>The standard GP formulation is shown here. First, we have a function f that maps inputs to expected outputs. f(x), which acts as a latent variable in this model, is assumed to follow a multivariate normal distribution with mean 0 and covariance matrix given by K(x). Here, K is the kernel function, which takes the vector of inputs, x, and returns a covariance matrix. Theta contains the parameters of the kernel function that control the degree of smoothing, and those must be fit using observed data. Also, y are typically standardized (and demeaned in particular), so the assumption of a mean of zero is justified.</a:t>
            </a:r>
          </a:p>
          <a:p>
            <a:endParaRPr lang="en-US" dirty="0"/>
          </a:p>
          <a:p>
            <a:r>
              <a:rPr lang="en-US" dirty="0"/>
              <a:t>Then, the GP also assumes that y follows a normal distribution, with mean given by the predicted value f(x) and variance of sigma squared.</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dirty="0"/>
          </a:p>
        </p:txBody>
      </p:sp>
    </p:spTree>
    <p:extLst>
      <p:ext uri="{BB962C8B-B14F-4D97-AF65-F5344CB8AC3E}">
        <p14:creationId xmlns:p14="http://schemas.microsoft.com/office/powerpoint/2010/main" val="353155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GPs and kernel smoothers are pretty similar, I wanted to take a couple moments to highlight a few things. First, equation 1 is in fact a distribution over functions. When we’re going through the estimation procedure, f(x) is just a vector of f applied to each element of x, but it does extend to all x. That is to say, we could come up with an arbitrarily long vector for x (with arbitrarily many input points), and this statement will still hold. So, if we’re using a sampling methodology, samples will contain entire functions that are defined by parameters theta.</a:t>
            </a:r>
          </a:p>
          <a:p>
            <a:endParaRPr lang="en-US" dirty="0"/>
          </a:p>
          <a:p>
            <a:r>
              <a:rPr lang="en-US" dirty="0"/>
              <a:t>Second, as mentioned and alluded to before, K is the kernel and plays a very similar to kernel smoothing; that is, to control the degree and shape of estimated curves.</a:t>
            </a:r>
          </a:p>
          <a:p>
            <a:endParaRPr lang="en-US" dirty="0"/>
          </a:p>
          <a:p>
            <a:r>
              <a:rPr lang="en-US" dirty="0"/>
              <a:t>Finally, the model as it is presented here is difficult to work with computationally, especially for large numbers of observations. Frequently, the convolution of equations 1 and 2 is used, which is shown here. The immediate issue with this convolution is we lose visibility of the latent variable f(x), but this is solved using an inferred distribution of function values, which is shown in the backup slides if you’re interested. Now, this convolution isn’t always possible if equation 2 is something other than a normal distribution, such as for binary outcomes as we’ll see in a moment. In that case, GPs can be very computationally-intensive for large numbers of observations, which may warrant looking into other methods.</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dirty="0"/>
          </a:p>
        </p:txBody>
      </p:sp>
    </p:spTree>
    <p:extLst>
      <p:ext uri="{BB962C8B-B14F-4D97-AF65-F5344CB8AC3E}">
        <p14:creationId xmlns:p14="http://schemas.microsoft.com/office/powerpoint/2010/main" val="137463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just alluded to, the standard GP formulation assumes outcomes are real-valued and normally-distributed. Of course, our outcome of interest is binary, so we needed to adapt the standard GP formulation for our particular case. We adopted an approach similar to what is done with generalized linear models. In particular, we use a function that maps the real line to the [0, 1] interval and apply that to predicted values f(x). This transforms the real-valued f(x) into something that is between 0 and 1 and can interpreted as a probability that the event will occur. This is shown here, where y now takes on a Bernoulli distribution (that is, it takes on value of either 0 or 1), and takes on a value of 1 with probability phi(f(x)). There are a couple of popular choices for phi, we opted for the inverse logit shown here.</a:t>
            </a:r>
          </a:p>
          <a:p>
            <a:endParaRPr lang="en-US" dirty="0"/>
          </a:p>
          <a:p>
            <a:r>
              <a:rPr lang="en-US" dirty="0"/>
              <a:t>So, to revie, the binary outcome GP model checks all the boxes of things we were looking for. It fits a smooth curve (constrained to the [0, 1] interval) through noisy data in a flexible way. By using a binary outcome we avoid some of the issues around assuming normality and issues around </a:t>
            </a:r>
            <a:r>
              <a:rPr lang="en-US" dirty="0" err="1"/>
              <a:t>asymptotics</a:t>
            </a:r>
            <a:r>
              <a:rPr lang="en-US" dirty="0"/>
              <a:t>, though the standard GP could be adapted to accommodate non-normality. And finally, this enables very straightforward inference that leverages likelihoods explicitly specified and assumed by the model.</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dirty="0"/>
          </a:p>
        </p:txBody>
      </p:sp>
    </p:spTree>
    <p:extLst>
      <p:ext uri="{BB962C8B-B14F-4D97-AF65-F5344CB8AC3E}">
        <p14:creationId xmlns:p14="http://schemas.microsoft.com/office/powerpoint/2010/main" val="1546551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how we generated data using the emulation. Once again, we are focused on estimating the probability that differential pressure will exceed 1 MPa at any point in the two minute attack, conditional on which actuators are targeted and what values are injected to the targeted actuators. We used Latin hypercube sampling to generate our sample of inputs. Latin hypercube sampling is a method that partitions the input space and generates an observation from each of those partitions, which results in a sample that very effectively spans the input space. It is not an adaptive sampling method however, and we’ll discuss some of those implications a bit more later.</a:t>
            </a:r>
          </a:p>
          <a:p>
            <a:endParaRPr lang="en-US" dirty="0"/>
          </a:p>
          <a:p>
            <a:r>
              <a:rPr lang="en-US" dirty="0"/>
              <a:t>The sample used to fit the Gaussian process contained 250 attack scenarios. 83 targeted just the heater, 83 targeted just the sprayer, and 84 targeted both the heater and sprayer. For each of the attack scenarios, we set up emulation and allowed it to stabilize for 5 minutes. We then launched the attack according to attack scenario parameters and let the attack run for two minutes. After that point we stop the emulation; we also could have let the emulation continue after the attack, but the system simply stabilizes after the attack so there’s not any additional information to gain by letting the emulation continue after the attack. So overall, each iteration of the emulation takes around 7 minutes to run, which is relatively time-intensive and motivates our UQ approach. Finally, </a:t>
            </a:r>
            <a:r>
              <a:rPr lang="en-US" dirty="0" err="1"/>
              <a:t>tthe</a:t>
            </a:r>
            <a:r>
              <a:rPr lang="en-US" dirty="0"/>
              <a:t> emulation captured readings of differential pressure, which we used to construct an indicator of whether the 1 MPa threshold was reached.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dirty="0"/>
          </a:p>
        </p:txBody>
      </p:sp>
    </p:spTree>
    <p:extLst>
      <p:ext uri="{BB962C8B-B14F-4D97-AF65-F5344CB8AC3E}">
        <p14:creationId xmlns:p14="http://schemas.microsoft.com/office/powerpoint/2010/main" val="4189069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one final issue we ran into which is concerned with the estimation procedure. When binary outcome models (and especially those that allow a flexible relationship between inputs and outputs) are fit with classical statistics methods like maximum likelihood estimation, there’s a well-known parameter instability issue that can cause convergence problems for those estimation algorithms. This is a related issue to fitting a logit model with many fixed effects that can also cause convergence issues, and the likelihood function can develop a shape (like a flat ridge) that is difficult for optimizers to navigate. So the concern here is that if we were to estimate this with something like maximum likelihood, the optimizer can reach a point where convergence criteria are met, but we’re not actually at the maximum of the likelihood function, and it can be hard to tell if the point the optimizer claims is the maximum is truly the maximum. We noticed this could might problem fairly early on by starting the optimizer off at different initial points at noticing that it ended up claiming to have converged at different points. </a:t>
            </a:r>
          </a:p>
          <a:p>
            <a:endParaRPr lang="en-US" dirty="0"/>
          </a:p>
          <a:p>
            <a:r>
              <a:rPr lang="en-US" dirty="0"/>
              <a:t>So one way to address this and give more confidence in our estimation procedure is to use a Bayesian estimation framework. In a Bayesian framework, the cost is the researcher must specify prior distributions for each parameter. Ideally these priors are selected so that they are less-informative; that is, prior assumptions are not driving the results. So following Gelman et al. we used half-Cauchy distributions for those kernel parameters. Now the benefit of using a Bayesian estimation framework (and in particular Markov chain Monte Carlo) is first and foremost that its really much easier and reliable to assess convergence through the use of trace plots and other diagnostics. The other secondary benefit is that even less-informative priors can make the target distribution (the posterior distribution) a little more well-behaved than the raw likelihood function.</a:t>
            </a:r>
          </a:p>
          <a:p>
            <a:endParaRPr lang="en-US" dirty="0"/>
          </a:p>
          <a:p>
            <a:r>
              <a:rPr lang="en-US" dirty="0"/>
              <a:t>In the blue box we have the entire model. We’ve seen everything in the left column in previous slides. The right column has the kernel function and priors over the parameters of the kernel function. One thing to note, we did assume the covariance matrix P in the kernel was diagonal, which implies we’re assuming there’s no interaction between values injected to the heater and sprayer. This may seem surprising but is actually a justified assumption for our particular scenario. We’ll see this in the next slide but the long story short is that the heater really didn’t matter, at least for a 2 minute attack.</a:t>
            </a:r>
          </a:p>
          <a:p>
            <a:endParaRPr lang="en-US" dirty="0"/>
          </a:p>
          <a:p>
            <a:r>
              <a:rPr lang="en-US" dirty="0"/>
              <a:t>We did use Markov chain Monte Carlo to estimate the model, and in particular we used No U-Turn Sampling as implemented in the Stan platform. So how Markov chain Monte Carlo works is, you set up a Markov chain, and you let it run for enough iterations until the Markov chain is approximately at its steady state. And it turns out that by construction, that steady state distribution is the posterior distribution, so additional iterations are sampled from the posterior as desired. We used 1000 burn-in iterations to get our Markov chain close to convergence, and then used 1000 sampling iterations to generate samples of model parameters. Of course, we also used trace plots and other diagnostics to make sure convergence had been achieved.</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dirty="0"/>
          </a:p>
        </p:txBody>
      </p:sp>
    </p:spTree>
    <p:extLst>
      <p:ext uri="{BB962C8B-B14F-4D97-AF65-F5344CB8AC3E}">
        <p14:creationId xmlns:p14="http://schemas.microsoft.com/office/powerpoint/2010/main" val="1445761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on to results. These plots show our estimates of the conditional probability that the 1MPa threshold would be reached conditional on which actuators were targeted and what values were injected to targeted actuators. The left plot shows the scenario in which just the heater is targeted. This was actually a special case, there were zero instances where the threshold was reached when just the heater was targeted regardless of what value was injected to the heater. Since there were zero instances of failure here, the Gaussian process actually had convergence issues. So we ended up using a Beta distribution formulation for the heater case, and there’s more details of that in the paper. Overall, this first plot was our first indication that the heater didn’t really matter for our scenario.</a:t>
            </a:r>
          </a:p>
          <a:p>
            <a:endParaRPr lang="en-US" dirty="0"/>
          </a:p>
          <a:p>
            <a:r>
              <a:rPr lang="en-US" dirty="0"/>
              <a:t>The middle plot shows probability of failure estimates and 95% interior intervals when just the sprayer was targeted. A couple of things we can note: First, there appears to be a threshold on sprayer values around 40 to 45 or so, where injected values below that don’t seem to cause issues, but values above that really do. And what’s happening for those higher values is: The adversary is causing the sprayer to over-actuate, which cools the pressurizer and causes pressure to quickly drop (which would likely result in water flashing to steam in the system). So this is telling us, an attack that over-actuates the sprayer is a very effective and fast way of causing catastrophic events. The second thing we can note from the middle plot is we can start to see some evidence of overfitting, which we’ll talk a bit more about in a minute.</a:t>
            </a:r>
          </a:p>
          <a:p>
            <a:endParaRPr lang="en-US" dirty="0"/>
          </a:p>
          <a:p>
            <a:r>
              <a:rPr lang="en-US" dirty="0"/>
              <a:t>Finally, the third plot shows estimated failure probabilities when both heater and sprayer are targeted. Values injected to the sprayer are shown on the horizontal axis and heater values are shown by different curves, red is 10, green is 50, and blue is 90. This looks qualitatively pretty similar to the sprayer plot. Again we have a threshold around a sprayer value of 40 to 45. And the curves look very similar across heater values, which is again an indication that heater values are not really important in this particular attack scenario.</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dirty="0"/>
          </a:p>
        </p:txBody>
      </p:sp>
    </p:spTree>
    <p:extLst>
      <p:ext uri="{BB962C8B-B14F-4D97-AF65-F5344CB8AC3E}">
        <p14:creationId xmlns:p14="http://schemas.microsoft.com/office/powerpoint/2010/main" val="4105755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finally, we can also use the fitted Gaussian process to estimate the overall probability of crossing the one MPa threshold. Recall that the adversary targets the heater actuator, sprayer actuator, and both actuators each with probability 1/3, and values injected to targeted actuators are uniformly distributed on the interval from 0 to 100. We constructed an event tree, which is shown in this figure on the right. Overall, given assumptions about the attack, we estimate there is a 35.7% probability the threshold will be crossed given the attack occurs, and importantly this estimate incorporates our uncertainty about those failure probabilities. We can also note, again, that when the just the heater is targeted, it’s very unlikely the threshold will be crossed. When just the sprayer is targeted the probability of crossing the threshold is about 50%. And finally, when both heater and sprayer are targeted, there’s about a 55% chance of crossing that threshold.</a:t>
            </a:r>
          </a:p>
          <a:p>
            <a:endParaRPr lang="en-US" dirty="0"/>
          </a:p>
          <a:p>
            <a:r>
              <a:rPr lang="en-US" dirty="0"/>
              <a:t>Finally, using a Gaussian process is really what enables us to approximate these probabilities in computationally feasible and efficient way. Again recall that each iteration of the emulation takes around 7 minutes, whereas drawing a new sample from the Gaussian process takes only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dirty="0"/>
          </a:p>
        </p:txBody>
      </p:sp>
    </p:spTree>
    <p:extLst>
      <p:ext uri="{BB962C8B-B14F-4D97-AF65-F5344CB8AC3E}">
        <p14:creationId xmlns:p14="http://schemas.microsoft.com/office/powerpoint/2010/main" val="2938626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research gave us a good case study of how to leverage emulation together with uncertainty quantification to begin to measure risk posed by range or distribution of attack scenarios or even particular attack scenarios. However, there were a few things that came that could use either further investigation or refinement.</a:t>
            </a:r>
          </a:p>
          <a:p>
            <a:endParaRPr lang="en-US" dirty="0"/>
          </a:p>
          <a:p>
            <a:r>
              <a:rPr lang="en-US" dirty="0"/>
              <a:t>First, we initially turned to Gaussian processes (after considering kernel smoothing) because there is a precedent of using GPs in uncertainty quantification. That said, Gaussian processes are not necessarily the only method one could use here. In particular, when we were looking through constrained kernel smoothing literature, bootstrapping came up as one potentially very useful method for our application. And, in short, it’s convenient because it avoids </a:t>
            </a:r>
            <a:r>
              <a:rPr lang="en-US" dirty="0" err="1"/>
              <a:t>asymptotics</a:t>
            </a:r>
            <a:r>
              <a:rPr lang="en-US" dirty="0"/>
              <a:t> by design, but wouldn’t require specifying a generating distribution (which is the major assumption that has to be made with Gaussian processes). Bootstrapping still hasn’t seen a lot of use in these uncertainty quantification methods though, but it does certainly seem promising.</a:t>
            </a:r>
          </a:p>
          <a:p>
            <a:endParaRPr lang="en-US" dirty="0"/>
          </a:p>
          <a:p>
            <a:r>
              <a:rPr lang="en-US" dirty="0"/>
              <a:t>Next, we noted that the results showing predicted probability of failure showed some evidence of overfitting, notably we could see those dips in the predicted failure probabilities where there was an observed zero. Now the real analytical issue here is that there’s a definite bias-variance tradeoff in the Gaussian process. So, when we look before and after those dips, the Gaussian process is very certain that the failure probability is near one. Then the dips show us that GP was probably too confident and that the estimate was also probably biased. So, there’s definitely room for improvement in those regions and there are a couple of potential ways to refine the model and address the issue. First, as we just noted, the issue is the Gaussian process doesn’t have a great understanding of uncertainty around those dips. So one thing we could do is give the GP more information by giving it additional observations in those areas. This is a form of adaptive sampling, and we did actually eventually employ this with a lot of success, confidence bands grew and dips were smoothed out as expected. </a:t>
            </a:r>
          </a:p>
          <a:p>
            <a:endParaRPr lang="en-US" dirty="0"/>
          </a:p>
          <a:p>
            <a:r>
              <a:rPr lang="en-US" dirty="0"/>
              <a:t>For another option, it became clear in looking through results that there is probably a monotonic relationship between values injected to the sprayer and probability of failure. And this hypothesis does make sense from the system perspective. So, like constrained kernel smoothing, monotonicity constraints can be imposed on Gaussian processes. So if we have good reason to believe that assumption, this would directly ensure that those dips cannot exist and should also widen confidence bands.</a:t>
            </a:r>
          </a:p>
          <a:p>
            <a:endParaRPr lang="en-US" dirty="0"/>
          </a:p>
          <a:p>
            <a:r>
              <a:rPr lang="en-US" dirty="0"/>
              <a:t>Finally, and really as a last resort, we could make our priors over kernel parameters more informative to sort of force greater uncertainty in our predictions. Generally we don’t like to make priors informative in a Bayesian framework, but again these kernel are controlling the level of smoothing and the fitted curve is not smooth enough. So, we can very directly get to the issue through the priors, and there is precedent for the researcher having some control over smoothing parameters.</a:t>
            </a:r>
          </a:p>
          <a:p>
            <a:endParaRPr lang="en-US" dirty="0"/>
          </a:p>
          <a:p>
            <a:r>
              <a:rPr lang="en-US" dirty="0"/>
              <a:t>Next, we ultimately looked at a couple of sampling methodologies but didn’t real dive into other methods that might perform even better. The bit of adaptive sampling we did proved very effective, so it definitely could be worthwhile to think about how samples are generated.</a:t>
            </a:r>
          </a:p>
          <a:p>
            <a:endParaRPr lang="en-US" dirty="0"/>
          </a:p>
          <a:p>
            <a:r>
              <a:rPr lang="en-US" dirty="0"/>
              <a:t>Finally, there were also real-valued outcomes we were interested in describing, such as log-time-to-threshold. Again the issue here is these outcome distributions can have fat tails that can really complicate </a:t>
            </a:r>
            <a:r>
              <a:rPr lang="en-US" dirty="0" err="1"/>
              <a:t>asymptotics</a:t>
            </a:r>
            <a:r>
              <a:rPr lang="en-US" dirty="0"/>
              <a:t>. There’s a couple of ways to address this, including bootstrapping as mentioned above, and explicitly modeling the outcome distribution, which can certainly be more difficult to work with computationally and numerically.</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dirty="0"/>
          </a:p>
        </p:txBody>
      </p:sp>
    </p:spTree>
    <p:extLst>
      <p:ext uri="{BB962C8B-B14F-4D97-AF65-F5344CB8AC3E}">
        <p14:creationId xmlns:p14="http://schemas.microsoft.com/office/powerpoint/2010/main" val="1831337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research had impacts of areas. First, as we talked about through this presentation, there were several lessons we learned through this process that helped think through uncertainty quantification for cyber emulation in general. Really the biggest lesson learned was that assumptions supporting </a:t>
            </a:r>
            <a:r>
              <a:rPr lang="en-US" dirty="0" err="1"/>
              <a:t>asymptotics</a:t>
            </a:r>
            <a:r>
              <a:rPr lang="en-US" dirty="0"/>
              <a:t> like the Central Limit Theorem are not always supported and it is really important to check those assumptions, even though they’re very frequently something we take for granted. In those cases, we need to use methods that don’t rely on </a:t>
            </a:r>
            <a:r>
              <a:rPr lang="en-US" dirty="0" err="1"/>
              <a:t>asymptotics</a:t>
            </a:r>
            <a:r>
              <a:rPr lang="en-US" dirty="0"/>
              <a:t>, and we showed here that Gaussian processes are a potential candidate, bootstrapping is also worth considering.</a:t>
            </a:r>
          </a:p>
          <a:p>
            <a:endParaRPr lang="en-US" dirty="0"/>
          </a:p>
          <a:p>
            <a:r>
              <a:rPr lang="en-US" dirty="0"/>
              <a:t>We also saw in this research that reframing outcomes can be really in simplifying analysis, and sometimes you really don’t lose much useful information by reframing outcomes. In particular, in this analysis, we started with a time-to-threshold outcome, but what we were really interested in was whether the threshold was reached or not. So rather than having a real-valued outcome, we really only needed a binary outcome, which allowed us to completely dealing with those fat-tailed distributions for this particular case. So, it’s definitely worthwhile to really consider what outcomes matter because some outcomes are easier to quantify than others.</a:t>
            </a:r>
          </a:p>
          <a:p>
            <a:endParaRPr lang="en-US" dirty="0"/>
          </a:p>
          <a:p>
            <a:r>
              <a:rPr lang="en-US" dirty="0"/>
              <a:t>Further, the proof-of-concept model of the cyber-physical PWR system was extended to more representative of specific actual PWR systems and more directly useful for our DOE-NE sponsor. First, we have the ability to incorporate intrusion detection and prevention systems into our emulation of the SCADA network. SCADA networks historically really haven’t included those protection systems, but this platform let us dive into that question more and consider the tradeoffs. Further, as mentioned before, the attack scenarios we used were pretty simple, and we drew on a variety of sources to develop a more sophisticated and realistic distribution of attacks. And of course the analytical process is very similar, but that gives us a better understanding of actual risk.</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dirty="0"/>
          </a:p>
        </p:txBody>
      </p:sp>
    </p:spTree>
    <p:extLst>
      <p:ext uri="{BB962C8B-B14F-4D97-AF65-F5344CB8AC3E}">
        <p14:creationId xmlns:p14="http://schemas.microsoft.com/office/powerpoint/2010/main" val="1536859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idea of what we have planned: Again, I’ll be discussing this paper, “Uncertainty quantification for cyber-physical pressurized water reactor experiments”, which was presented at the International Conference on Nuclear Engineering in 2020. I really enjoy talking about this research because there’s a good story to tell about the research process, some good lessons learned about not taking assumptions for granted, and I think is a good look into what cyber emulation and experimentation is about and how uncertainty quantification is often an integral part of that process.</a:t>
            </a:r>
          </a:p>
          <a:p>
            <a:endParaRPr lang="en-US" dirty="0"/>
          </a:p>
          <a:p>
            <a:r>
              <a:rPr lang="en-US" dirty="0"/>
              <a:t>So I’ll start off with a bit of background into this research and application area, broadly what cyber emulation is, and I’ll also cover some of the important details of pressurized water reactor systems.</a:t>
            </a:r>
          </a:p>
          <a:p>
            <a:endParaRPr lang="en-US" dirty="0"/>
          </a:p>
          <a:p>
            <a:r>
              <a:rPr lang="en-US" dirty="0"/>
              <a:t>I’ll then talk through our specific research problem and why uncertainty quantification is needed and broadly what uncertainty quantification is aiming to do.</a:t>
            </a:r>
          </a:p>
          <a:p>
            <a:endParaRPr lang="en-US" dirty="0"/>
          </a:p>
          <a:p>
            <a:r>
              <a:rPr lang="en-US" dirty="0"/>
              <a:t>Next, I’ll go into a couple of specific uncertainty quantification approaches we considered for this application. I’ll discuss kernel smoothing, which was initially promising but ended up being a failed approach, at least in its standard form, due to some peculiarities of the data we’ll discuss. I’ll also discuss Gaussian processes, which are functionally similar to kernel smoothing but have some unique advantages for this particular application, and are what we ultimately opted for in this particular case.</a:t>
            </a:r>
          </a:p>
          <a:p>
            <a:endParaRPr lang="en-US" dirty="0"/>
          </a:p>
          <a:p>
            <a:r>
              <a:rPr lang="en-US" dirty="0"/>
              <a:t>I’ll then talk through some of our results and finish with a discussion on extensions and improvements as well as the impacts this work had.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284846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minimega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dirty="0"/>
          </a:p>
        </p:txBody>
      </p:sp>
    </p:spTree>
    <p:extLst>
      <p:ext uri="{BB962C8B-B14F-4D97-AF65-F5344CB8AC3E}">
        <p14:creationId xmlns:p14="http://schemas.microsoft.com/office/powerpoint/2010/main" val="414648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start off, Sandia has developed significant capabilities into cyber-physical emulation environments. In a bit, I’ll talk through broadly what the goals of these capabilities are, and will talk more about how we define emulation in the next slide. In particular, the SCEPTRE platform was developed at Sandia to “analyze how cyber-initiated events affect the physical world,” using a combination of network emulation and hardware-in-the-loop capabilities to model, test, and validate cyber-physical systems. SCEPTRE has been used to assess risk and resilience of cyber-physical systems to a range of both natural and adversarial disruptions, with systems including various critical infrastructures like power, oil and gas, and chemical facilities, space and satellite systems, and industrial control systems in general.</a:t>
            </a:r>
          </a:p>
          <a:p>
            <a:endParaRPr lang="en-US" dirty="0"/>
          </a:p>
          <a:p>
            <a:r>
              <a:rPr lang="en-US" dirty="0"/>
              <a:t>This project was funded by sponsors from DOE-NE, and they were interested, broadly, in assessing risk posed to cyber-physical nuclear power generation. In particular, they were looking for ways to measure risk of catastrophic outcomes given a particular attack or disruption scenario.</a:t>
            </a:r>
          </a:p>
          <a:p>
            <a:endParaRPr lang="en-US" dirty="0"/>
          </a:p>
          <a:p>
            <a:r>
              <a:rPr lang="en-US" dirty="0"/>
              <a:t>And again, I’ll talk more about what emulation is in the next slide, but as it turns out, cyber-physical emulation is a good choice for this analysis. In particular, nuclear reactor mechanics and dynamics are well understood and computer simulations are a great approximation to the actual systems. On the other hand, cyber risk, and in particular how cyber events propagate to and interface with physical events, is less understood. So, we rely on emulating cyber components and using, for example, real software and network protocols (Modbus).</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382612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research that draws on emulation, we’re wanting to evaluate how a critical system would respond to a given disruption. And we’re doing this to both quantify impacts of a disruption as well as identify and quantify the effectiveness of potential mitigation strategies.</a:t>
            </a:r>
          </a:p>
          <a:p>
            <a:endParaRPr lang="en-US" dirty="0"/>
          </a:p>
          <a:p>
            <a:r>
              <a:rPr lang="en-US" dirty="0"/>
              <a:t>Now with most or all critical systems, doing anything that might affect the operations of the actual system is not an option. So, we need to rely on some model of the system to give us an idea of what impacts might look like. </a:t>
            </a:r>
          </a:p>
          <a:p>
            <a:endParaRPr lang="en-US" dirty="0"/>
          </a:p>
          <a:p>
            <a:r>
              <a:rPr lang="en-US" dirty="0"/>
              <a:t>Turning to the graphic on the bottom of the slide, what emulation is trying to do is bridge this gap between the actual system and a fully abstracted representation of that system. Emulations will use abstract representations of components for which simulations are adequate or where things like scale or cost make using an actual version of that component infeasible. So, in practice, we frequently simulate (use an abstract representation of) hardware, physical processes and physical system dynamics, things like power system models and reactor dynamics. Then, for components for which there’s not a great simulation, we use actual representations for those components. These frequently include software components and the protocols that pieces of the system use to communicate with each other. And finally, there’s an interface between the abstract hardware and real software that completes the representation of the system as a whole.</a:t>
            </a:r>
          </a:p>
          <a:p>
            <a:endParaRPr lang="en-US" dirty="0"/>
          </a:p>
          <a:p>
            <a:r>
              <a:rPr lang="en-US" dirty="0"/>
              <a:t>So, emulation provides this ability to create a sufficient model of the system, allowing us to simulate using abstract representations where it makes sense and its convenient, and use real representations in other cases where we need that fidelity. And those real representations can be anything from actual software and protocols to real hardware that we can plug into the loop. Overall, this gives us the ability to create a model that’s as high-fidelity as is feasible and makes sense that enables us to have a good view into how the actual system would respond.</a:t>
            </a:r>
          </a:p>
          <a:p>
            <a:endParaRPr lang="en-US" dirty="0"/>
          </a:p>
          <a:p>
            <a:r>
              <a:rPr lang="en-US" dirty="0"/>
              <a:t>The issue is, a model is just that, and parameters of the system, emulation, or disruption may be uncertain. And therefore outcomes are also uncertain and are described by an unknown probability distribution. Uncertainty quantification, or UQ, in its most general form involves propagating uncertainty in inputs to determine or approximate the distribution of outcomes.</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dirty="0"/>
          </a:p>
        </p:txBody>
      </p:sp>
    </p:spTree>
    <p:extLst>
      <p:ext uri="{BB962C8B-B14F-4D97-AF65-F5344CB8AC3E}">
        <p14:creationId xmlns:p14="http://schemas.microsoft.com/office/powerpoint/2010/main" val="209763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really diving into the research problem, let’s talk more about pressurized water reactors, or PWRs. PWRs are a very common nuclear reactor design, accounting for about 65% of nuclear power generation in the United States in 2021. This graphic comes from the Nuclear Regulatory Commission and shows a general PWR design. </a:t>
            </a:r>
          </a:p>
          <a:p>
            <a:endParaRPr lang="en-US" dirty="0"/>
          </a:p>
          <a:p>
            <a:r>
              <a:rPr lang="en-US" dirty="0"/>
              <a:t>What makes PWRs unique is a dual coolant loop design. In the figure, you’ll see a red/orange/yellow loop which is called the primary loop, and a blue loop that includes the steam generator, turbine, and condenser which is called the secondary loop. In the primary loop, coolant (which is most commonly water) is used to moderate nuclear reactions occurring in the reactor and cool the reactor. As coolant in the primary loop is circulated, it heats coolant in the secondary, which produces steam that drives a turbine and is then recondensed back into water. Now, this dual loop design is convenient because it only requires significant radioactive containment of coolant in the primary and, notably, not the coolant that’s driving the turbine. Also, what’s called “heavy water” may be used in the primary because it’s an exceptional moderator of nuclear reactions, but is much more expensive than “regular” water and isn’t necessarily what you want to use to drive a turbine, for example.</a:t>
            </a:r>
          </a:p>
          <a:p>
            <a:endParaRPr lang="en-US" dirty="0"/>
          </a:p>
          <a:p>
            <a:r>
              <a:rPr lang="en-US" dirty="0"/>
              <a:t>Now, the primary loop is pressurized to allow the coolant to reach much higher temperatures without turning to gas. In general, coolant turning to gas unexpectedly (“flashing to steam”) can be catastrophic because that can lead to large, unpredictable swings in pressure that can damage pipes, vessels, and other components. For context, the primary is typically kept at a temperature of about 345C and a pressure of 15-16 </a:t>
            </a:r>
            <a:r>
              <a:rPr lang="en-US" dirty="0" err="1"/>
              <a:t>Mpa</a:t>
            </a:r>
            <a:r>
              <a:rPr lang="en-US" dirty="0"/>
              <a:t> (just below the triple point of water).</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dirty="0"/>
          </a:p>
        </p:txBody>
      </p:sp>
    </p:spTree>
    <p:extLst>
      <p:ext uri="{BB962C8B-B14F-4D97-AF65-F5344CB8AC3E}">
        <p14:creationId xmlns:p14="http://schemas.microsoft.com/office/powerpoint/2010/main" val="419072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maintain pressure in the primary loop, a pressurizer sits on top of the primary and is the only component of the primary loop that does (should) contain gas. Pressure of the entire loop is controlled by changing pressure of gas in the pressurizer. There are electric variable heaters that increase the heat and pressure of the pressurizer, and there are sprayers that spray relatively cool water in the pressurizer and reduce temperature and pressure.</a:t>
            </a:r>
          </a:p>
          <a:p>
            <a:endParaRPr lang="en-US" dirty="0"/>
          </a:p>
          <a:p>
            <a:r>
              <a:rPr lang="en-US" dirty="0"/>
              <a:t>So, as you might imagine, the pressurizer is a critical component of the primary loop and overall PWR system. If pressure is allowed to get too low, water could flash to steam and damage pipes, vessels, and other components. If pressure gets too high, components of the system could also be damaged, albeit probably in a less dramatic way but catastrophic nonetheless.</a:t>
            </a:r>
          </a:p>
          <a:p>
            <a:endParaRPr lang="en-US" dirty="0"/>
          </a:p>
          <a:p>
            <a:r>
              <a:rPr lang="en-US" dirty="0"/>
              <a:t>Before moving on, are there any questions about PWR systems in general?</a:t>
            </a:r>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236300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just writing out what I said in words in the last couple slides, just here for your reference.</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dirty="0"/>
          </a:p>
        </p:txBody>
      </p:sp>
    </p:spTree>
    <p:extLst>
      <p:ext uri="{BB962C8B-B14F-4D97-AF65-F5344CB8AC3E}">
        <p14:creationId xmlns:p14="http://schemas.microsoft.com/office/powerpoint/2010/main" val="250982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in last couple slides, we talked through the physical PWR system, but of course we’re working with a cyber-physical PWR system; that is, one that includes some cyber components to observe and control physical processes. This slide shows a representation of the cyber network we built and used. </a:t>
            </a:r>
          </a:p>
          <a:p>
            <a:endParaRPr lang="en-US" dirty="0"/>
          </a:p>
          <a:p>
            <a:r>
              <a:rPr lang="en-US" dirty="0"/>
              <a:t>Again, we’re leveraging an emulation, which aims to make most hardware components abstract through simulation and uses real representations of software components. The hardware we’re abstracting is the pressurizer, which is described by a numerical model implemented in Simulink and, of course, includes electric variable heaters and spray valves to control pressure. On the other side, we’re using real software for the supervisory control and data acquisition, or SCADA, network, which includes a server, router, network switches, remote terminal units, or RTUs, to interface with pressure sensors, and programmable logic controllers, or PLCs, to actuate the heaters or sprayers. Finally, the interface between the real network and simulated pressurizer are the actuators, which change pressure in the simulation, and RTUs, which provide pressure data back to the SCADA system.</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dirty="0"/>
          </a:p>
        </p:txBody>
      </p:sp>
    </p:spTree>
    <p:extLst>
      <p:ext uri="{BB962C8B-B14F-4D97-AF65-F5344CB8AC3E}">
        <p14:creationId xmlns:p14="http://schemas.microsoft.com/office/powerpoint/2010/main" val="5106898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1/23/2023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1/23/2023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1/23/2023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1/23/2023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1/23/2023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1/23/2023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File:Pressurizer2.svg" TargetMode="External"/><Relationship Id="rId4" Type="http://schemas.openxmlformats.org/officeDocument/2006/relationships/hyperlink" Target="https://www.nrc.gov/reading-rm/basic-ref/students/animated-pwr.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en.wikipedia.org/wiki/File:Pressurizer2.sv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952718" cy="1134617"/>
          </a:xfrm>
        </p:spPr>
        <p:txBody>
          <a:bodyPr>
            <a:normAutofit/>
          </a:bodyPr>
          <a:lstStyle/>
          <a:p>
            <a:r>
              <a:rPr lang="en-US" dirty="0"/>
              <a:t>Dr. Taylor K. McKenzie (PI)</a:t>
            </a:r>
          </a:p>
          <a:p>
            <a:r>
              <a:rPr lang="en-US" dirty="0"/>
              <a:t>Co-authors: Dr. Christopher Lamb, Dr.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C06679-D5E2-C59C-9207-2DB3F6268BE4}"/>
              </a:ext>
            </a:extLst>
          </p:cNvPr>
          <p:cNvSpPr/>
          <p:nvPr/>
        </p:nvSpPr>
        <p:spPr>
          <a:xfrm>
            <a:off x="720648" y="4691270"/>
            <a:ext cx="10058400" cy="5963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
            </a:r>
          </a:p>
          <a:p>
            <a:pPr lvl="1"/>
            <a:r>
              <a:rPr lang="en-US" dirty="0"/>
              <a:t>For this analysis, attacks will continually inject a specified control value to the pressurizer heater and/or sprayer. The injected values and which component(s) are targeted are assumed to be random.</a:t>
            </a:r>
          </a:p>
          <a:p>
            <a:r>
              <a:rPr lang="en-US" dirty="0"/>
              <a:t>Given a distribution of attacks, our goal is to estimate the probability that a catastrophic outcome will occur</a:t>
            </a:r>
          </a:p>
          <a:p>
            <a:pPr lvl="1"/>
            <a:r>
              <a:rPr lang="en-US" b="1" dirty="0"/>
              <a:t>Severe consequences can occur if differential pressure on the pressurizer exceeds 1 MPa </a:t>
            </a:r>
          </a:p>
          <a:p>
            <a:pPr lvl="1"/>
            <a:r>
              <a:rPr lang="en-US" dirty="0"/>
              <a:t>Emulation is computationally expensive, making simple Monte Carlo analysis infeasible</a:t>
            </a:r>
          </a:p>
          <a:p>
            <a:pPr lvl="1"/>
            <a:r>
              <a:rPr lang="en-US" dirty="0"/>
              <a:t>Need to use methods that can accommodate limited numbers of observations while correctly express uncertainty </a:t>
            </a:r>
          </a:p>
          <a:p>
            <a:r>
              <a:rPr lang="en-US" dirty="0"/>
              <a:t>Uncertainty quantification (UQ) methods can be used to estimate outcomes and evaluate uncertainty in those estimates when obtaining additional observations is costly</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override control values being fed to the heater and/or sprayer</a:t>
            </a:r>
          </a:p>
          <a:p>
            <a:pPr lvl="1"/>
            <a:r>
              <a:rPr lang="en-US" dirty="0"/>
              <a:t>The SCADA network is assumed to not have any intrusion detection or prevention system</a:t>
            </a:r>
          </a:p>
          <a:p>
            <a:pPr lvl="1"/>
            <a:r>
              <a:rPr lang="en-US" dirty="0"/>
              <a:t>The attacker is assumed to target either heater, sprayer, or both, each with probability 1/3</a:t>
            </a:r>
          </a:p>
          <a:p>
            <a:pPr lvl="1"/>
            <a:r>
              <a:rPr lang="en-US" dirty="0"/>
              <a:t>The attacker continuously injects malicious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9E9404-8F4F-7641-540C-B9665E24D4D5}"/>
              </a:ext>
            </a:extLst>
          </p:cNvPr>
          <p:cNvSpPr/>
          <p:nvPr/>
        </p:nvSpPr>
        <p:spPr>
          <a:xfrm>
            <a:off x="720648" y="3528391"/>
            <a:ext cx="9466961" cy="15703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 when observations are limited and/or generating new observations is costly</a:t>
                </a:r>
              </a:p>
              <a:p>
                <a:r>
                  <a:rPr lang="en-US" dirty="0"/>
                  <a:t>How this is different than statistics:</a:t>
                </a:r>
              </a:p>
              <a:p>
                <a:pPr lvl="1"/>
                <a:r>
                  <a:rPr lang="en-US" dirty="0"/>
                  <a:t>Statistics often focuses on estimating the relationship between inputs and outputs. UQ focuses on the relationship between </a:t>
                </a:r>
                <a:r>
                  <a:rPr lang="en-US" b="1" dirty="0"/>
                  <a:t>input</a:t>
                </a:r>
                <a:r>
                  <a:rPr lang="en-US" dirty="0"/>
                  <a:t> </a:t>
                </a:r>
                <a:r>
                  <a:rPr lang="en-US" b="1" dirty="0"/>
                  <a:t>uncertainty</a:t>
                </a:r>
                <a:r>
                  <a:rPr lang="en-US" dirty="0"/>
                  <a:t> and </a:t>
                </a:r>
                <a:r>
                  <a:rPr lang="en-US" b="1" dirty="0"/>
                  <a:t>output</a:t>
                </a:r>
                <a:r>
                  <a:rPr lang="en-US" dirty="0"/>
                  <a:t> </a:t>
                </a:r>
                <a:r>
                  <a:rPr lang="en-US" b="1" dirty="0"/>
                  <a:t>uncertainty</a:t>
                </a:r>
                <a:r>
                  <a:rPr lang="en-US" dirty="0"/>
                  <a:t>.</a:t>
                </a:r>
              </a:p>
              <a:p>
                <a:pPr lvl="1"/>
                <a:r>
                  <a:rPr lang="en-US" dirty="0"/>
                  <a:t>UQ applications utilize more machine learning (ML) methods (explainability is not necessarily a focus)</a:t>
                </a:r>
              </a:p>
              <a:p>
                <a:pPr lvl="1"/>
                <a:r>
                  <a:rPr lang="en-US" dirty="0"/>
                  <a:t>In many UQ applications, the researcher is able to generate new data at a cost</a:t>
                </a:r>
              </a:p>
              <a:p>
                <a:r>
                  <a:rPr lang="en-US" dirty="0"/>
                  <a:t>There are a few approaches UQ analyses typically take</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681F277-097E-3375-B67E-5FC3517961B4}"/>
                  </a:ext>
                </a:extLst>
              </p:cNvPr>
              <p:cNvSpPr txBox="1">
                <a:spLocks/>
              </p:cNvSpPr>
              <p:nvPr/>
            </p:nvSpPr>
            <p:spPr>
              <a:xfrm>
                <a:off x="720648" y="1429233"/>
                <a:ext cx="5261589" cy="506899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i="1" smtClean="0">
                        <a:latin typeface="Cambria Math" panose="02040503050406030204" pitchFamily="18" charset="0"/>
                      </a:rPr>
                      <m:t>𝑓</m:t>
                    </m:r>
                  </m:oMath>
                </a14:m>
                <a:r>
                  <a:rPr lang="en-US" dirty="0"/>
                  <a:t> such that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r>
                      <a:rPr lang="en-US"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i="1" smtClean="0">
                        <a:latin typeface="Cambria Math" panose="02040503050406030204" pitchFamily="18" charset="0"/>
                      </a:rPr>
                      <m:t>𝑌</m:t>
                    </m:r>
                  </m:oMath>
                </a14:m>
                <a:r>
                  <a:rPr lang="en-US" dirty="0"/>
                  <a:t> is the sole focus, </a:t>
                </a:r>
                <a14:m>
                  <m:oMath xmlns:m="http://schemas.openxmlformats.org/officeDocument/2006/math">
                    <m:r>
                      <a:rPr lang="en-US"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i="1" smtClean="0">
                        <a:latin typeface="Cambria Math" panose="02040503050406030204" pitchFamily="18" charset="0"/>
                      </a:rPr>
                      <m:t>𝑓</m:t>
                    </m:r>
                  </m:oMath>
                </a14:m>
                <a:r>
                  <a:rPr lang="en-US" dirty="0"/>
                  <a:t> takes the form of an </a:t>
                </a:r>
                <a14:m>
                  <m:oMath xmlns:m="http://schemas.openxmlformats.org/officeDocument/2006/math">
                    <m:r>
                      <a:rPr lang="en-US"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r>
                  <a:rPr lang="en-US" dirty="0"/>
                  <a:t> is not important</a:t>
                </a:r>
              </a:p>
            </p:txBody>
          </p:sp>
        </mc:Choice>
        <mc:Fallback xmlns="">
          <p:sp>
            <p:nvSpPr>
              <p:cNvPr id="8" name="Content Placeholder 2">
                <a:extLst>
                  <a:ext uri="{FF2B5EF4-FFF2-40B4-BE49-F238E27FC236}">
                    <a16:creationId xmlns:a16="http://schemas.microsoft.com/office/drawing/2014/main" id="{C681F277-097E-3375-B67E-5FC3517961B4}"/>
                  </a:ext>
                </a:extLst>
              </p:cNvPr>
              <p:cNvSpPr txBox="1">
                <a:spLocks noRot="1" noChangeAspect="1" noMove="1" noResize="1" noEditPoints="1" noAdjustHandles="1" noChangeArrowheads="1" noChangeShapeType="1" noTextEdit="1"/>
              </p:cNvSpPr>
              <p:nvPr/>
            </p:nvSpPr>
            <p:spPr>
              <a:xfrm>
                <a:off x="720648" y="1429233"/>
                <a:ext cx="5261589" cy="5068995"/>
              </a:xfrm>
              <a:prstGeom prst="rect">
                <a:avLst/>
              </a:prstGeo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 when exact relationship between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when the relationship between </a:t>
                </a:r>
                <a14:m>
                  <m:oMath xmlns:m="http://schemas.openxmlformats.org/officeDocument/2006/math">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is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F617B7-B699-0E87-539D-8DDA0293D6BB}"/>
              </a:ext>
            </a:extLst>
          </p:cNvPr>
          <p:cNvSpPr/>
          <p:nvPr/>
        </p:nvSpPr>
        <p:spPr>
          <a:xfrm>
            <a:off x="720648" y="1429232"/>
            <a:ext cx="9457022" cy="11847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b="1" dirty="0"/>
                  <a:t>Goal</a:t>
                </a:r>
                <a:r>
                  <a:rPr lang="en-US" dirty="0"/>
                  <a:t>: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It is not apparent </a:t>
                </a:r>
                <a:r>
                  <a:rPr lang="en-US" i="1" dirty="0"/>
                  <a:t>ex ante </a:t>
                </a:r>
                <a:r>
                  <a:rPr lang="en-US" dirty="0"/>
                  <a:t>whether the relationship between inputs and outcomes are simple/monotonic/etc.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a:bodyPr>
          <a:lstStyle/>
          <a:p>
            <a:r>
              <a:rPr lang="en-US" b="1"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b="1" dirty="0"/>
              <a:t>Joined Sandia National Laboratories in 2017</a:t>
            </a:r>
          </a:p>
          <a:p>
            <a:pPr lvl="1"/>
            <a:r>
              <a:rPr lang="en-US" dirty="0"/>
              <a:t>Cyber risk and resilience analysis: Statistical analysis and uncertainty quantification to measure risk to/resilience of cyber-physical systems using emulation and experimentation</a:t>
            </a:r>
          </a:p>
          <a:p>
            <a:pPr lvl="1"/>
            <a:r>
              <a:rPr lang="en-US" dirty="0"/>
              <a:t>Interagency Nuclear Safety Review Board: Risk analyses of launches of spacecraft containing nuclear material, including Mars 2020/Perseverance</a:t>
            </a:r>
          </a:p>
          <a:p>
            <a:pPr lvl="1"/>
            <a:r>
              <a:rPr lang="en-US" dirty="0"/>
              <a:t>Strategic Futures and Policy Analysis: Telecommuting/hybrid work posture, COVID-19 economic impact analyses, Global Futures studies on Economic Value &amp; National Security and Knowledge Management</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1901A5-B3C7-10E9-2B62-9149B371A48C}"/>
              </a:ext>
            </a:extLst>
          </p:cNvPr>
          <p:cNvSpPr/>
          <p:nvPr/>
        </p:nvSpPr>
        <p:spPr>
          <a:xfrm>
            <a:off x="720648" y="5337314"/>
            <a:ext cx="10338212" cy="6361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are often not straightforward, involve additional distributional assumptions [4]</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asymptotics and could produce conditional outcome distributions for binary outcomes in a more direct way</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3"/>
                <a:stretch>
                  <a:fillRect l="-590" t="-1010" r="-13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asymptotics,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22</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marL="544059" lvl="1" indent="-342900">
                  <a:buFont typeface="+mj-lt"/>
                  <a:buAutoNum type="arabicPeriod"/>
                </a:pPr>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marL="544059" lvl="1" indent="-342900">
                  <a:buFont typeface="+mj-lt"/>
                  <a:buAutoNum type="arabicPeriod"/>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marL="544059" lvl="1" indent="-342900">
                  <a:buFont typeface="+mj-lt"/>
                  <a:buAutoNum type="arabicPeriod"/>
                </a:pPr>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68EE9D-5225-7323-81B6-769445E72063}"/>
              </a:ext>
            </a:extLst>
          </p:cNvPr>
          <p:cNvSpPr/>
          <p:nvPr/>
        </p:nvSpPr>
        <p:spPr>
          <a:xfrm>
            <a:off x="720648" y="5227983"/>
            <a:ext cx="9457022" cy="15035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962100"/>
                <a:ext cx="10381361" cy="5895900"/>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endParaRPr lang="en-US"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962100"/>
                <a:ext cx="10381361" cy="5895900"/>
              </a:xfrm>
              <a:blipFill>
                <a:blip r:embed="rId3"/>
                <a:stretch>
                  <a:fillRect l="-587" t="-1034" b="-4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184712"/>
            <a:ext cx="2829339" cy="1503507"/>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6" name="Rectangle 5">
            <a:extLst>
              <a:ext uri="{FF2B5EF4-FFF2-40B4-BE49-F238E27FC236}">
                <a16:creationId xmlns:a16="http://schemas.microsoft.com/office/drawing/2014/main" id="{40ACC15A-1D3A-7D8D-02C7-4FB661AE9F5D}"/>
              </a:ext>
            </a:extLst>
          </p:cNvPr>
          <p:cNvSpPr/>
          <p:nvPr/>
        </p:nvSpPr>
        <p:spPr>
          <a:xfrm>
            <a:off x="4948031" y="4085089"/>
            <a:ext cx="2049118" cy="6944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82C-268F-CD65-F157-76D8FFB1F86B}"/>
              </a:ext>
            </a:extLst>
          </p:cNvPr>
          <p:cNvSpPr>
            <a:spLocks noGrp="1"/>
          </p:cNvSpPr>
          <p:nvPr>
            <p:ph type="title"/>
          </p:nvPr>
        </p:nvSpPr>
        <p:spPr/>
        <p:txBody>
          <a:bodyPr/>
          <a:lstStyle/>
          <a:p>
            <a:r>
              <a:rPr lang="en-US" dirty="0"/>
              <a:t>Sampling Procedure</a:t>
            </a:r>
          </a:p>
        </p:txBody>
      </p:sp>
      <p:sp>
        <p:nvSpPr>
          <p:cNvPr id="4" name="Slide Number Placeholder 3">
            <a:extLst>
              <a:ext uri="{FF2B5EF4-FFF2-40B4-BE49-F238E27FC236}">
                <a16:creationId xmlns:a16="http://schemas.microsoft.com/office/drawing/2014/main" id="{911B55B6-1D34-2D1E-4BD6-52CDFA821F98}"/>
              </a:ext>
            </a:extLst>
          </p:cNvPr>
          <p:cNvSpPr>
            <a:spLocks noGrp="1"/>
          </p:cNvSpPr>
          <p:nvPr>
            <p:ph type="sldNum" sz="quarter" idx="12"/>
          </p:nvPr>
        </p:nvSpPr>
        <p:spPr/>
        <p:txBody>
          <a:bodyPr/>
          <a:lstStyle/>
          <a:p>
            <a:fld id="{6113E31D-E2AB-40D1-8B51-AFA5AFEF393A}" type="slidenum">
              <a:rPr lang="en-US" smtClean="0"/>
              <a:t>25</a:t>
            </a:fld>
            <a:endParaRPr lang="en-US" dirty="0"/>
          </a:p>
        </p:txBody>
      </p:sp>
      <p:graphicFrame>
        <p:nvGraphicFramePr>
          <p:cNvPr id="21" name="Diagram 20">
            <a:extLst>
              <a:ext uri="{FF2B5EF4-FFF2-40B4-BE49-F238E27FC236}">
                <a16:creationId xmlns:a16="http://schemas.microsoft.com/office/drawing/2014/main" id="{FF9EFB0E-0ED2-29F3-64A9-89EE6464ED5D}"/>
              </a:ext>
            </a:extLst>
          </p:cNvPr>
          <p:cNvGraphicFramePr/>
          <p:nvPr>
            <p:extLst>
              <p:ext uri="{D42A27DB-BD31-4B8C-83A1-F6EECF244321}">
                <p14:modId xmlns:p14="http://schemas.microsoft.com/office/powerpoint/2010/main" val="568927852"/>
              </p:ext>
            </p:extLst>
          </p:nvPr>
        </p:nvGraphicFramePr>
        <p:xfrm>
          <a:off x="8408504" y="1197595"/>
          <a:ext cx="2584174"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Content Placeholder 2">
            <a:extLst>
              <a:ext uri="{FF2B5EF4-FFF2-40B4-BE49-F238E27FC236}">
                <a16:creationId xmlns:a16="http://schemas.microsoft.com/office/drawing/2014/main" id="{9E169EB6-104E-4FED-806C-C315AC57C47E}"/>
              </a:ext>
            </a:extLst>
          </p:cNvPr>
          <p:cNvSpPr>
            <a:spLocks noGrp="1"/>
          </p:cNvSpPr>
          <p:nvPr>
            <p:ph idx="1"/>
          </p:nvPr>
        </p:nvSpPr>
        <p:spPr>
          <a:xfrm>
            <a:off x="891209" y="1599486"/>
            <a:ext cx="7270413" cy="4971567"/>
          </a:xfrm>
        </p:spPr>
        <p:txBody>
          <a:bodyPr>
            <a:normAutofit/>
          </a:bodyPr>
          <a:lstStyle/>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value and outcomes were recorded</a:t>
            </a:r>
          </a:p>
          <a:p>
            <a:pPr lvl="1"/>
            <a:r>
              <a:rPr lang="en-US" dirty="0"/>
              <a:t>Emulation initialized then allowed to stabilize for 5 minutes, followed by a 2 minute attack</a:t>
            </a:r>
          </a:p>
          <a:p>
            <a:pPr lvl="1"/>
            <a:r>
              <a:rPr lang="en-US" dirty="0"/>
              <a:t>Obtaining additional observations is relatively time-intensive</a:t>
            </a:r>
          </a:p>
          <a:p>
            <a:endParaRPr lang="en-US" dirty="0"/>
          </a:p>
        </p:txBody>
      </p:sp>
    </p:spTree>
    <p:extLst>
      <p:ext uri="{BB962C8B-B14F-4D97-AF65-F5344CB8AC3E}">
        <p14:creationId xmlns:p14="http://schemas.microsoft.com/office/powerpoint/2010/main" val="333400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[5]</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a:t>
            </a:r>
          </a:p>
          <a:p>
            <a:pPr lvl="2"/>
            <a:r>
              <a:rPr lang="en-US" sz="1800" dirty="0"/>
              <a:t>Convergence can be assessed more reliably (e.g., trace plots/diagnostics)</a:t>
            </a:r>
          </a:p>
          <a:p>
            <a:r>
              <a:rPr lang="en-US" dirty="0"/>
              <a:t>Following Gelman et al. [6], half-Cauchy priors were assumed for kernel parameters</a:t>
            </a:r>
          </a:p>
          <a:p>
            <a:pPr marL="0" indent="0">
              <a:buNone/>
            </a:pPr>
            <a:endParaRPr lang="en-US" dirty="0"/>
          </a:p>
          <a:p>
            <a:endParaRPr lang="en-US" dirty="0"/>
          </a:p>
          <a:p>
            <a:endParaRPr lang="en-US" dirty="0"/>
          </a:p>
          <a:p>
            <a:endParaRPr lang="en-US" dirty="0"/>
          </a:p>
          <a:p>
            <a:r>
              <a:rPr lang="en-US" dirty="0"/>
              <a:t>Model was estimated using No U-Turn Sampling as implemented in the Stan platform [7]</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3836510"/>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3836510"/>
                <a:ext cx="2951920" cy="13865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706300"/>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706300"/>
                <a:ext cx="5774635" cy="1567993"/>
              </a:xfrm>
              <a:prstGeom prst="rect">
                <a:avLst/>
              </a:prstGeom>
              <a:blipFill>
                <a:blip r:embed="rId4"/>
                <a:stretch>
                  <a:fillRect b="-1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4904961"/>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4904961"/>
                <a:ext cx="1053669" cy="369332"/>
              </a:xfrm>
              <a:prstGeom prst="rect">
                <a:avLst/>
              </a:prstGeom>
              <a:blipFill>
                <a:blip r:embed="rId5"/>
                <a:stretch>
                  <a:fillRect l="-578" t="-8333" b="-28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7022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r>
              <a:rPr lang="en-US" dirty="0"/>
              <a:t>Uncertainty quantification for cyber-physical pressurized water reactor experiments (McKenzie et al. 2020) [1]</a:t>
            </a:r>
          </a:p>
          <a:p>
            <a:pPr marL="749793" lvl="1" indent="-457200">
              <a:buFont typeface="+mj-lt"/>
              <a:buAutoNum type="arabicPeriod"/>
            </a:pPr>
            <a:r>
              <a:rPr lang="en-US" dirty="0"/>
              <a:t>Background and system description</a:t>
            </a:r>
          </a:p>
          <a:p>
            <a:pPr marL="749793" lvl="1" indent="-457200">
              <a:buFont typeface="+mj-lt"/>
              <a:buAutoNum type="arabicPeriod"/>
            </a:pPr>
            <a:r>
              <a:rPr lang="en-US" dirty="0"/>
              <a:t>Research problem and uncertainty quantification approach</a:t>
            </a:r>
          </a:p>
          <a:p>
            <a:pPr marL="749793" lvl="1" indent="-457200">
              <a:buFont typeface="+mj-lt"/>
              <a:buAutoNum type="arabicPeriod"/>
            </a:pPr>
            <a:r>
              <a:rPr lang="en-US" dirty="0"/>
              <a:t>Kernel smoothing and Gaussian process approaches</a:t>
            </a:r>
          </a:p>
          <a:p>
            <a:pPr marL="749793" lvl="1" indent="-457200">
              <a:buFont typeface="+mj-lt"/>
              <a:buAutoNum type="arabicPeriod"/>
            </a:pPr>
            <a:r>
              <a:rPr lang="en-US" dirty="0"/>
              <a:t>Results</a:t>
            </a:r>
          </a:p>
          <a:p>
            <a:pPr marL="749793" lvl="1" indent="-457200">
              <a:buFont typeface="+mj-lt"/>
              <a:buAutoNum type="arabicPeriod"/>
            </a:pPr>
            <a:r>
              <a:rPr lang="en-US" dirty="0"/>
              <a:t>Discussion and impacts</a:t>
            </a:r>
          </a:p>
          <a:p>
            <a:pPr marL="749793" lvl="1" indent="-457200">
              <a:buFont typeface="+mj-lt"/>
              <a:buAutoNum type="arabicPeriod"/>
            </a:pPr>
            <a:endParaRPr lang="en-US" dirty="0"/>
          </a:p>
          <a:p>
            <a:pPr marL="749793"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5278160"/>
          </a:xfrm>
        </p:spPr>
        <p:txBody>
          <a:bodyPr>
            <a:normAutofit/>
          </a:bodyPr>
          <a:lstStyle/>
          <a:p>
            <a:r>
              <a:rPr lang="en-US" dirty="0"/>
              <a:t>Investigation of analytical methods other than GPs</a:t>
            </a:r>
          </a:p>
          <a:p>
            <a:pPr lvl="1"/>
            <a:r>
              <a:rPr lang="en-US" dirty="0"/>
              <a:t>Constrained kernel smoothing + bootstrapping for binary outcomes</a:t>
            </a:r>
          </a:p>
          <a:p>
            <a:r>
              <a:rPr lang="en-US" dirty="0"/>
              <a:t>Alternative forms of GP model</a:t>
            </a:r>
          </a:p>
          <a:p>
            <a:pPr lvl="1"/>
            <a:r>
              <a:rPr lang="en-US" b="1" dirty="0"/>
              <a:t>Problem</a:t>
            </a:r>
            <a:r>
              <a:rPr lang="en-US" dirty="0"/>
              <a:t>: Results show some evidence of overfitting</a:t>
            </a:r>
          </a:p>
          <a:p>
            <a:pPr lvl="2"/>
            <a:r>
              <a:rPr lang="en-US" sz="1800" dirty="0"/>
              <a:t>Indicates that estimate uncertainty may be under-quantified, increasing bias in estimates</a:t>
            </a:r>
          </a:p>
          <a:p>
            <a:pPr lvl="1"/>
            <a:r>
              <a:rPr lang="en-US" b="1" dirty="0"/>
              <a:t>Potential solutions</a:t>
            </a:r>
            <a:r>
              <a:rPr lang="en-US" dirty="0"/>
              <a:t>:</a:t>
            </a:r>
          </a:p>
          <a:p>
            <a:pPr lvl="2"/>
            <a:r>
              <a:rPr lang="en-US" sz="1800" dirty="0"/>
              <a:t>Adaptive sampling to focus on regions where overfitting appears to have occurred</a:t>
            </a:r>
            <a:endParaRPr lang="en-US" sz="1800" b="1" dirty="0"/>
          </a:p>
          <a:p>
            <a:pPr lvl="2"/>
            <a:r>
              <a:rPr lang="en-US" sz="1800" dirty="0"/>
              <a:t>Impose constraints such as monotonicity where justified</a:t>
            </a:r>
          </a:p>
          <a:p>
            <a:pPr lvl="2"/>
            <a:r>
              <a:rPr lang="en-US" sz="1800" dirty="0"/>
              <a:t>Alternative priors to “force” greater prediction uncertainty (last resort)</a:t>
            </a:r>
          </a:p>
          <a:p>
            <a:r>
              <a:rPr lang="en-US" dirty="0"/>
              <a:t>Alternative sampling methodologies to boost overall UQ/GP efficiency</a:t>
            </a:r>
          </a:p>
          <a:p>
            <a:r>
              <a:rPr lang="en-US" dirty="0"/>
              <a:t>Extension to real-valued outcomes</a:t>
            </a:r>
          </a:p>
          <a:p>
            <a:pPr lvl="1"/>
            <a:r>
              <a:rPr lang="en-US" b="1" dirty="0"/>
              <a:t>Problem</a:t>
            </a:r>
            <a:r>
              <a:rPr lang="en-US" dirty="0"/>
              <a:t>: Fat-tailed distributions for some real-valued outcomes complicate asymptotics</a:t>
            </a:r>
          </a:p>
          <a:p>
            <a:pPr lvl="1"/>
            <a:r>
              <a:rPr lang="en-US" dirty="0"/>
              <a:t>Requires more explicit modeling of outcome distributions, which can be more difficult to work with computationally/numerically </a:t>
            </a:r>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asymptotics may not be valid for real-valued outcomes. Methods that avoid asymptotics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Consider intrusion detection/prevention systems on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a:xfrm>
            <a:off x="720648" y="1429233"/>
            <a:ext cx="10058400" cy="5369600"/>
          </a:xfrm>
        </p:spPr>
        <p:txBody>
          <a:bodyPr>
            <a:normAutofit/>
          </a:bodyPr>
          <a:lstStyle/>
          <a:p>
            <a:r>
              <a:rPr lang="en-US" dirty="0"/>
              <a:t>[1] McKenzie, T., Tarman, T., and Lamb, C., 2020. “Uncertainty quantification for cyber-physical PWR experiments”. </a:t>
            </a:r>
            <a:r>
              <a:rPr lang="en-US" i="1" dirty="0"/>
              <a:t>Proceedings of the 28</a:t>
            </a:r>
            <a:r>
              <a:rPr lang="en-US" i="1" baseline="30000" dirty="0"/>
              <a:t>th</a:t>
            </a:r>
            <a:r>
              <a:rPr lang="en-US" i="1" dirty="0"/>
              <a:t> Annual International Conference on Nuclear Engineering.</a:t>
            </a:r>
            <a:endParaRPr lang="en-US" dirty="0"/>
          </a:p>
          <a:p>
            <a:r>
              <a:rPr lang="en-US" dirty="0"/>
              <a:t>[2] Sandia National Laboratories, 2019. </a:t>
            </a:r>
            <a:r>
              <a:rPr lang="pt-BR" dirty="0">
                <a:hlinkClick r:id="rId2"/>
              </a:rPr>
              <a:t>SCEPTRE: SCADA as a Platform</a:t>
            </a:r>
            <a:r>
              <a:rPr lang="pt-BR" dirty="0"/>
              <a:t>.</a:t>
            </a:r>
            <a:endParaRPr lang="en-US" dirty="0"/>
          </a:p>
          <a:p>
            <a:r>
              <a:rPr lang="en-US" dirty="0"/>
              <a:t>[3] Nuclear Energy Institute, 2022. </a:t>
            </a:r>
            <a:r>
              <a:rPr lang="en-US" dirty="0">
                <a:hlinkClick r:id="rId3"/>
              </a:rPr>
              <a:t>U.S. Nuclear Operating Plant Basic Information</a:t>
            </a:r>
            <a:r>
              <a:rPr lang="en-US" dirty="0"/>
              <a:t>.</a:t>
            </a:r>
          </a:p>
          <a:p>
            <a:r>
              <a:rPr lang="en-US" dirty="0"/>
              <a:t>[4] Cai, T., Low, M., and Xia, Y., 2013. “Adaptive confidence intervals for regression functions under shape constraints”. </a:t>
            </a:r>
            <a:r>
              <a:rPr lang="en-US" i="1" dirty="0"/>
              <a:t>The Annals of Statistics</a:t>
            </a:r>
            <a:r>
              <a:rPr lang="en-US" dirty="0"/>
              <a:t>, </a:t>
            </a:r>
            <a:r>
              <a:rPr lang="en-US" b="1" i="1" dirty="0"/>
              <a:t>41</a:t>
            </a:r>
            <a:r>
              <a:rPr lang="en-US" dirty="0"/>
              <a:t>(2), pp. 722-750.</a:t>
            </a:r>
          </a:p>
          <a:p>
            <a:r>
              <a:rPr lang="en-US" dirty="0"/>
              <a:t>[5] Allison, P., 2009. “Fixed effects regression models”. SAGE Publications.</a:t>
            </a:r>
          </a:p>
          <a:p>
            <a:r>
              <a:rPr lang="en-US" dirty="0"/>
              <a:t>[6] Gelman, A., et al., 2006. “Prior distributions for variance parameters in hierarchical models (comment on article by Browne and Draper)”. </a:t>
            </a:r>
            <a:r>
              <a:rPr lang="en-US" i="1" dirty="0"/>
              <a:t>Bayesian Analysis</a:t>
            </a:r>
            <a:r>
              <a:rPr lang="en-US" dirty="0"/>
              <a:t>, </a:t>
            </a:r>
            <a:r>
              <a:rPr lang="en-US" b="1" i="1" dirty="0"/>
              <a:t>1</a:t>
            </a:r>
            <a:r>
              <a:rPr lang="en-US" dirty="0"/>
              <a:t>(3), pp. 515-534.</a:t>
            </a:r>
          </a:p>
          <a:p>
            <a:r>
              <a:rPr lang="en-US" dirty="0"/>
              <a:t>[7] Stan Development Team, 2018. “RStan: The R interface to Stan”. R package version 2.18.2.</a:t>
            </a:r>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Comments/Questions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501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Backup Slides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37386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environments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oil/gas,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risk to nuclear reactor systems is less understood and more difficult to simulate with needed fidelity</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probability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3"/>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4"/>
              </a:rPr>
              <a:t>NRC</a:t>
            </a:r>
            <a:r>
              <a:rPr lang="en-US" sz="1400" dirty="0"/>
              <a:t>, </a:t>
            </a:r>
            <a:r>
              <a:rPr lang="en-US" sz="1400" dirty="0">
                <a:hlinkClick r:id="rId5"/>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5"/>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6"/>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13EC4-CD05-7E3A-8BE4-3822FA3F74E7}"/>
              </a:ext>
            </a:extLst>
          </p:cNvPr>
          <p:cNvSpPr/>
          <p:nvPr/>
        </p:nvSpPr>
        <p:spPr>
          <a:xfrm>
            <a:off x="720648" y="5724939"/>
            <a:ext cx="9864526" cy="84482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low could allow water to flash to steam. Too high could damage vessels/pipes/components. </a:t>
            </a:r>
          </a:p>
          <a:p>
            <a:pPr lvl="1"/>
            <a:r>
              <a:rPr lang="en-US" dirty="0">
                <a:latin typeface="Garamond" panose="02020404030301010803" pitchFamily="18" charset="0"/>
              </a:rPr>
              <a:t>Electric heaters increase temperature/pressure,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15058</TotalTime>
  <Words>12214</Words>
  <Application>Microsoft Office PowerPoint</Application>
  <PresentationFormat>Widescreen</PresentationFormat>
  <Paragraphs>521</Paragraphs>
  <Slides>37</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Comments/Questions</vt:lpstr>
      <vt:lpstr>Backup Slides</vt:lpstr>
      <vt:lpstr>Gaussian Process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649</cp:revision>
  <dcterms:created xsi:type="dcterms:W3CDTF">2017-10-14T01:15:26Z</dcterms:created>
  <dcterms:modified xsi:type="dcterms:W3CDTF">2023-01-24T01:20:48Z</dcterms:modified>
</cp:coreProperties>
</file>